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232" y="5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2/27/16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2/27/16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2/27/16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2/27/16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2/27/16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2/27/16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2/27/16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2/27/16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2/27/16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2/27/16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2/27/16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3.png"/><Relationship Id="rId21" Type="http://schemas.openxmlformats.org/officeDocument/2006/relationships/image" Target="../media/image4.png"/><Relationship Id="rId22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2/27/16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translate.googleusercontent.com/translate_c?depth=1&amp;hl=en&amp;rurl=translate.google.com&amp;sl=zh-CN&amp;tl=zh-TW&amp;u=http://baike.baidu.com/view/373551.htm&amp;usg=ALkJrhjpXRw0XrDdWYFs1qHQ2AcZeBsq1Q" TargetMode="External"/><Relationship Id="rId4" Type="http://schemas.openxmlformats.org/officeDocument/2006/relationships/hyperlink" Target="https://translate.googleusercontent.com/translate_c?depth=1&amp;hl=en&amp;rurl=translate.google.com&amp;sl=zh-CN&amp;tl=zh-TW&amp;u=http://baike.baidu.com/view/182877.htm&amp;usg=ALkJrhjBvr7Q9LOTHzmEVR4tEyuEW3cVXg" TargetMode="External"/><Relationship Id="rId5" Type="http://schemas.openxmlformats.org/officeDocument/2006/relationships/hyperlink" Target="https://translate.googleusercontent.com/translate_c?depth=1&amp;hl=en&amp;rurl=translate.google.com&amp;sl=zh-CN&amp;tl=zh-TW&amp;u=http://baike.baidu.com/view/4324128.htm&amp;usg=ALkJrhj_zFCblXF-TJ1UQbSvRVJ_q9j37A" TargetMode="External"/><Relationship Id="rId6" Type="http://schemas.openxmlformats.org/officeDocument/2006/relationships/hyperlink" Target="https://translate.googleusercontent.com/translate_c?depth=1&amp;hl=en&amp;rurl=translate.google.com&amp;sl=zh-CN&amp;tl=zh-TW&amp;u=http://baike.baidu.com/view/175658.htm&amp;usg=ALkJrhhGxA6DCOwE9j1Sf57Le_SeNeaWxQ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translate.googleusercontent.com/translate_c?depth=1&amp;hl=en&amp;rurl=translate.google.com&amp;sl=zh-CN&amp;tl=zh-TW&amp;u=http://baike.baidu.com/view/155129.htm&amp;usg=ALkJrhgWGBQagdcY-nbVdwF6EWsNnn8CBw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Relationship Id="rId3" Type="http://schemas.openxmlformats.org/officeDocument/2006/relationships/image" Target="../media/image7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tiff"/><Relationship Id="rId3" Type="http://schemas.openxmlformats.org/officeDocument/2006/relationships/image" Target="../media/image10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gif"/><Relationship Id="rId3" Type="http://schemas.openxmlformats.org/officeDocument/2006/relationships/image" Target="../media/image12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4" y="1447800"/>
            <a:ext cx="9623535" cy="3329581"/>
          </a:xfrm>
        </p:spPr>
        <p:txBody>
          <a:bodyPr/>
          <a:lstStyle/>
          <a:p>
            <a:r>
              <a:rPr lang="zh-TW" altLang="en-US"/>
              <a:t>認識音樂的數學物理性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434700"/>
          </a:xfrm>
        </p:spPr>
        <p:txBody>
          <a:bodyPr/>
          <a:lstStyle/>
          <a:p>
            <a:r>
              <a:rPr lang="zh-TW" altLang="en-US" dirty="0"/>
              <a:t>邱克</a:t>
            </a:r>
            <a:r>
              <a:rPr lang="zh-TW" altLang="en-US" dirty="0" smtClean="0"/>
              <a:t>勤 </a:t>
            </a:r>
            <a:r>
              <a:rPr lang="en-US" altLang="zh-TW" dirty="0" smtClean="0"/>
              <a:t>02/28/2016</a:t>
            </a:r>
            <a:endParaRPr lang="en-US" altLang="zh-TW" dirty="0"/>
          </a:p>
        </p:txBody>
      </p:sp>
      <p:sp>
        <p:nvSpPr>
          <p:cNvPr id="4" name="TextBox 3"/>
          <p:cNvSpPr txBox="1"/>
          <p:nvPr/>
        </p:nvSpPr>
        <p:spPr>
          <a:xfrm>
            <a:off x="1154955" y="5120640"/>
            <a:ext cx="3337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Vincentchiu.com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5096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049" y="0"/>
            <a:ext cx="12045951" cy="928688"/>
          </a:xfrm>
        </p:spPr>
        <p:txBody>
          <a:bodyPr/>
          <a:lstStyle/>
          <a:p>
            <a:r>
              <a:rPr lang="zh-TW" altLang="en-US" dirty="0"/>
              <a:t>認識音樂的數學物理性：</a:t>
            </a:r>
            <a:r>
              <a:rPr lang="zh-TW" altLang="en-US" dirty="0" smtClean="0"/>
              <a:t>“和弦”為什麼好聽</a:t>
            </a:r>
            <a:endParaRPr lang="en-US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46049" y="714374"/>
            <a:ext cx="11755439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2000" dirty="0">
                <a:latin typeface="Arial" charset="0"/>
              </a:rPr>
              <a:t>現在，我們就要來揭示和聲之所以和諧的物理學本質了。現在，我們就要來揭示和聲之所以和諧的物理學本質了。我們先來看一個樂音和它的</a:t>
            </a:r>
            <a:r>
              <a:rPr lang="en-US" altLang="zh-TW" sz="2000" dirty="0">
                <a:latin typeface="Arial" charset="0"/>
              </a:rPr>
              <a:t>8</a:t>
            </a:r>
            <a:r>
              <a:rPr lang="zh-TW" altLang="en-US" sz="2000" dirty="0">
                <a:latin typeface="Arial" charset="0"/>
              </a:rPr>
              <a:t>度音合成的情況。我們先來看一個樂音和它的</a:t>
            </a:r>
            <a:r>
              <a:rPr lang="en-US" altLang="zh-TW" sz="2000" dirty="0">
                <a:latin typeface="Arial" charset="0"/>
              </a:rPr>
              <a:t>8</a:t>
            </a:r>
            <a:r>
              <a:rPr lang="zh-TW" altLang="en-US" sz="2000" dirty="0">
                <a:latin typeface="Arial" charset="0"/>
              </a:rPr>
              <a:t>度音合成的情況。取</a:t>
            </a:r>
            <a:r>
              <a:rPr lang="en-US" altLang="zh-TW" sz="2000" dirty="0">
                <a:latin typeface="Arial" charset="0"/>
              </a:rPr>
              <a:t>a1=440Hz</a:t>
            </a:r>
            <a:r>
              <a:rPr lang="zh-TW" altLang="en-US" sz="2000" dirty="0">
                <a:latin typeface="Arial" charset="0"/>
              </a:rPr>
              <a:t>，</a:t>
            </a:r>
            <a:r>
              <a:rPr lang="en-US" altLang="zh-TW" sz="2000" dirty="0">
                <a:latin typeface="Arial" charset="0"/>
              </a:rPr>
              <a:t>a2=880Hz</a:t>
            </a:r>
            <a:r>
              <a:rPr lang="zh-TW" altLang="en-US" sz="2000" dirty="0">
                <a:latin typeface="Arial" charset="0"/>
              </a:rPr>
              <a:t>，最簡整數比為</a:t>
            </a:r>
            <a:r>
              <a:rPr lang="en-US" altLang="zh-TW" sz="2000" dirty="0">
                <a:latin typeface="Arial" charset="0"/>
              </a:rPr>
              <a:t>1/2</a:t>
            </a:r>
            <a:r>
              <a:rPr lang="zh-TW" altLang="en-US" sz="2000" dirty="0">
                <a:latin typeface="Arial" charset="0"/>
              </a:rPr>
              <a:t>。取</a:t>
            </a:r>
            <a:r>
              <a:rPr lang="en-US" altLang="zh-TW" sz="2000" dirty="0">
                <a:latin typeface="Arial" charset="0"/>
              </a:rPr>
              <a:t>a1=440Hz</a:t>
            </a:r>
            <a:r>
              <a:rPr lang="zh-TW" altLang="en-US" sz="2000" dirty="0">
                <a:latin typeface="Arial" charset="0"/>
              </a:rPr>
              <a:t>，</a:t>
            </a:r>
            <a:r>
              <a:rPr lang="en-US" altLang="zh-TW" sz="2000" dirty="0">
                <a:latin typeface="Arial" charset="0"/>
              </a:rPr>
              <a:t>a2=880Hz</a:t>
            </a:r>
            <a:r>
              <a:rPr lang="zh-TW" altLang="en-US" sz="2000" dirty="0">
                <a:latin typeface="Arial" charset="0"/>
              </a:rPr>
              <a:t>，最簡整數比為</a:t>
            </a:r>
            <a:r>
              <a:rPr lang="en-US" altLang="zh-TW" sz="2000" dirty="0">
                <a:latin typeface="Arial" charset="0"/>
              </a:rPr>
              <a:t>1/2</a:t>
            </a:r>
            <a:r>
              <a:rPr lang="zh-TW" altLang="en-US" sz="2000" dirty="0">
                <a:latin typeface="Arial" charset="0"/>
              </a:rPr>
              <a:t>。這兩個音的波形以藍色和綠色表示，而他們的合成聲波以紅色表示。這兩個音的波形以藍色和綠色表示，而他們的合成聲波以紅色表示。從圖中可以看到，合成波形的周期正好就等於藍色波形的周期。從圖中可以看到，合成波形的周期正好就等於藍色波形的周期。也就是說，</a:t>
            </a:r>
            <a:r>
              <a:rPr lang="en-US" altLang="zh-TW" sz="2000" dirty="0">
                <a:latin typeface="Arial" charset="0"/>
              </a:rPr>
              <a:t>1</a:t>
            </a:r>
            <a:r>
              <a:rPr lang="zh-TW" altLang="en-US" sz="2000" dirty="0">
                <a:latin typeface="Arial" charset="0"/>
              </a:rPr>
              <a:t>個藍色波形的周期，正好等於</a:t>
            </a:r>
            <a:r>
              <a:rPr lang="en-US" altLang="zh-TW" sz="2000" dirty="0">
                <a:latin typeface="Arial" charset="0"/>
              </a:rPr>
              <a:t>2</a:t>
            </a:r>
            <a:r>
              <a:rPr lang="zh-TW" altLang="en-US" sz="2000" dirty="0">
                <a:latin typeface="Arial" charset="0"/>
              </a:rPr>
              <a:t>個綠色波形的周期，所以它們合成的紅色波形的周期正好等於</a:t>
            </a:r>
            <a:r>
              <a:rPr lang="en-US" altLang="zh-TW" sz="2000" dirty="0">
                <a:latin typeface="Arial" charset="0"/>
              </a:rPr>
              <a:t>1</a:t>
            </a:r>
            <a:r>
              <a:rPr lang="zh-TW" altLang="en-US" sz="2000" dirty="0">
                <a:latin typeface="Arial" charset="0"/>
              </a:rPr>
              <a:t>個藍色波形的周期。也就是說，</a:t>
            </a:r>
            <a:r>
              <a:rPr lang="en-US" altLang="zh-TW" sz="2000" dirty="0">
                <a:latin typeface="Arial" charset="0"/>
              </a:rPr>
              <a:t>1</a:t>
            </a:r>
            <a:r>
              <a:rPr lang="zh-TW" altLang="en-US" sz="2000" dirty="0">
                <a:latin typeface="Arial" charset="0"/>
              </a:rPr>
              <a:t>個藍色波形的周期，正好等於</a:t>
            </a:r>
            <a:r>
              <a:rPr lang="en-US" altLang="zh-TW" sz="2000" dirty="0">
                <a:latin typeface="Arial" charset="0"/>
              </a:rPr>
              <a:t>2</a:t>
            </a:r>
            <a:r>
              <a:rPr lang="zh-TW" altLang="en-US" sz="2000" dirty="0">
                <a:latin typeface="Arial" charset="0"/>
              </a:rPr>
              <a:t>個綠色波形的周期，所以它們合成的紅色波形的周期正好等於</a:t>
            </a:r>
            <a:r>
              <a:rPr lang="en-US" altLang="zh-TW" sz="2000" dirty="0">
                <a:latin typeface="Arial" charset="0"/>
              </a:rPr>
              <a:t>1</a:t>
            </a:r>
            <a:r>
              <a:rPr lang="zh-TW" altLang="en-US" sz="2000" dirty="0">
                <a:latin typeface="Arial" charset="0"/>
              </a:rPr>
              <a:t>個藍色波形的周期。這是“絕對和諧”的情況。這是“絕對和諧”的情況。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073" name="Picture 394" descr="音律与和声的物理学基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4" y="3576696"/>
            <a:ext cx="10186989" cy="3281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76325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049" y="0"/>
            <a:ext cx="12045951" cy="928688"/>
          </a:xfrm>
        </p:spPr>
        <p:txBody>
          <a:bodyPr/>
          <a:lstStyle/>
          <a:p>
            <a:r>
              <a:rPr lang="zh-TW" altLang="en-US" dirty="0"/>
              <a:t>認識音樂的數學物理性：</a:t>
            </a:r>
            <a:r>
              <a:rPr lang="zh-TW" altLang="en-US" dirty="0" smtClean="0"/>
              <a:t>“和弦”為什麼好聽</a:t>
            </a:r>
            <a:endParaRPr lang="en-US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46049" y="868263"/>
            <a:ext cx="11755439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2000" b="1" dirty="0"/>
              <a:t>再來看純律和五度相生律的純</a:t>
            </a:r>
            <a:r>
              <a:rPr lang="en-US" sz="2000" b="1" dirty="0"/>
              <a:t>5</a:t>
            </a:r>
            <a:r>
              <a:rPr lang="zh-TW" altLang="en-US" sz="2000" b="1" dirty="0"/>
              <a:t>度合成的情況。 图中基音</a:t>
            </a:r>
            <a:r>
              <a:rPr lang="en-US" sz="2000" b="1" dirty="0"/>
              <a:t>a1=440Hz</a:t>
            </a:r>
            <a:r>
              <a:rPr lang="zh-TW" altLang="en-US" sz="2000" b="1" dirty="0"/>
              <a:t>，纯</a:t>
            </a:r>
            <a:r>
              <a:rPr lang="en-US" sz="2000" b="1" dirty="0"/>
              <a:t>5</a:t>
            </a:r>
            <a:r>
              <a:rPr lang="zh-TW" altLang="en-US" sz="2000" b="1" dirty="0"/>
              <a:t>度音</a:t>
            </a:r>
            <a:r>
              <a:rPr lang="en-US" sz="2000" b="1" dirty="0"/>
              <a:t>e2</a:t>
            </a:r>
            <a:r>
              <a:rPr lang="zh-TW" altLang="en-US" sz="2000" b="1" dirty="0"/>
              <a:t>＝</a:t>
            </a:r>
            <a:r>
              <a:rPr lang="en-US" sz="2000" b="1" dirty="0"/>
              <a:t>660Hz</a:t>
            </a:r>
            <a:r>
              <a:rPr lang="zh-TW" altLang="en-US" sz="2000" b="1" dirty="0"/>
              <a:t>，最简整数比</a:t>
            </a:r>
            <a:r>
              <a:rPr lang="en-US" sz="2000" b="1" dirty="0"/>
              <a:t>2/3</a:t>
            </a:r>
            <a:r>
              <a:rPr lang="zh-TW" altLang="en-US" sz="2000" b="1" dirty="0"/>
              <a:t>。圖中基音</a:t>
            </a:r>
            <a:r>
              <a:rPr lang="en-US" sz="2000" b="1" dirty="0"/>
              <a:t>a1=440Hz</a:t>
            </a:r>
            <a:r>
              <a:rPr lang="zh-TW" altLang="en-US" sz="2000" b="1" dirty="0"/>
              <a:t>，純</a:t>
            </a:r>
            <a:r>
              <a:rPr lang="en-US" sz="2000" b="1" dirty="0"/>
              <a:t>5</a:t>
            </a:r>
            <a:r>
              <a:rPr lang="zh-TW" altLang="en-US" sz="2000" b="1" dirty="0"/>
              <a:t>度音</a:t>
            </a:r>
            <a:r>
              <a:rPr lang="en-US" sz="2000" b="1" dirty="0"/>
              <a:t>e2</a:t>
            </a:r>
            <a:r>
              <a:rPr lang="zh-TW" altLang="en-US" sz="2000" b="1" dirty="0"/>
              <a:t>＝</a:t>
            </a:r>
            <a:r>
              <a:rPr lang="en-US" sz="2000" b="1" dirty="0"/>
              <a:t>660Hz</a:t>
            </a:r>
            <a:r>
              <a:rPr lang="zh-TW" altLang="en-US" sz="2000" b="1" dirty="0"/>
              <a:t>，最簡整數比</a:t>
            </a:r>
            <a:r>
              <a:rPr lang="en-US" sz="2000" b="1" dirty="0"/>
              <a:t>2/3</a:t>
            </a:r>
            <a:r>
              <a:rPr lang="zh-TW" altLang="en-US" sz="2000" b="1" dirty="0"/>
              <a:t>。</a:t>
            </a:r>
            <a:r>
              <a:rPr lang="zh-TW" altLang="en-US" sz="2000" dirty="0"/>
              <a:t> 因此，蓝色波的</a:t>
            </a:r>
            <a:r>
              <a:rPr lang="en-US" sz="2000" dirty="0"/>
              <a:t>2</a:t>
            </a:r>
            <a:r>
              <a:rPr lang="zh-TW" altLang="en-US" sz="2000" dirty="0"/>
              <a:t>个周期正好等于绿色波的</a:t>
            </a:r>
            <a:r>
              <a:rPr lang="en-US" sz="2000" dirty="0"/>
              <a:t>3</a:t>
            </a:r>
            <a:r>
              <a:rPr lang="zh-TW" altLang="en-US" sz="2000" dirty="0"/>
              <a:t>个周期，合成红色波的一个周期等于蓝色波的</a:t>
            </a:r>
            <a:r>
              <a:rPr lang="en-US" sz="2000" dirty="0"/>
              <a:t>2</a:t>
            </a:r>
            <a:r>
              <a:rPr lang="zh-TW" altLang="en-US" sz="2000" dirty="0"/>
              <a:t>个周期。因此，藍色波的</a:t>
            </a:r>
            <a:r>
              <a:rPr lang="en-US" sz="2000" dirty="0"/>
              <a:t>2</a:t>
            </a:r>
            <a:r>
              <a:rPr lang="zh-TW" altLang="en-US" sz="2000" dirty="0"/>
              <a:t>個週期正好等於綠色波的</a:t>
            </a:r>
            <a:r>
              <a:rPr lang="en-US" sz="2000" dirty="0"/>
              <a:t>3</a:t>
            </a:r>
            <a:r>
              <a:rPr lang="zh-TW" altLang="en-US" sz="2000" dirty="0"/>
              <a:t>個週期，合成紅色波的一個週期等於藍色波的</a:t>
            </a:r>
            <a:r>
              <a:rPr lang="en-US" sz="2000" dirty="0"/>
              <a:t>2</a:t>
            </a:r>
            <a:r>
              <a:rPr lang="zh-TW" altLang="en-US" sz="2000" dirty="0"/>
              <a:t>個週期。 这种情况我们称之为“完全和谐”。這種情況我們稱之為“完全和諧”。 同属于“完全和谐”的还有纯</a:t>
            </a:r>
            <a:r>
              <a:rPr lang="en-US" sz="2000" dirty="0"/>
              <a:t>4</a:t>
            </a:r>
            <a:r>
              <a:rPr lang="zh-TW" altLang="en-US" sz="2000" dirty="0"/>
              <a:t>度。同屬於“完全和諧”的還有純</a:t>
            </a:r>
            <a:r>
              <a:rPr lang="en-US" sz="2000" dirty="0"/>
              <a:t>4</a:t>
            </a:r>
            <a:r>
              <a:rPr lang="zh-TW" altLang="en-US" sz="2000" dirty="0"/>
              <a:t>度。 “完全和谐”的合成波周期比“绝对和谐”的合成波周期要长一些，所以和谐程度低一些，但是也还是非常高的和谐度。 “完全和諧”的合成波週期比“絕對和諧”的合成波週期要長一些，所以和諧程度低一些，但是也還是非常高的和諧度。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514474" y="3422807"/>
            <a:ext cx="2250281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097" name="Picture 395" descr="音律与和声的物理学基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4" y="3365656"/>
            <a:ext cx="9001126" cy="3495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31534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049" y="0"/>
            <a:ext cx="12045951" cy="928688"/>
          </a:xfrm>
        </p:spPr>
        <p:txBody>
          <a:bodyPr/>
          <a:lstStyle/>
          <a:p>
            <a:r>
              <a:rPr lang="zh-TW" altLang="en-US" dirty="0"/>
              <a:t>認識音樂的數學物理性：</a:t>
            </a:r>
            <a:r>
              <a:rPr lang="zh-TW" altLang="en-US" dirty="0" smtClean="0"/>
              <a:t>“和弦”為什麼好聽</a:t>
            </a:r>
            <a:endParaRPr lang="en-US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985839"/>
            <a:ext cx="11755439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2000" dirty="0"/>
              <a:t>我們再來看純律的大</a:t>
            </a:r>
            <a:r>
              <a:rPr lang="en-US" sz="2000" dirty="0"/>
              <a:t>3</a:t>
            </a:r>
            <a:r>
              <a:rPr lang="zh-TW" altLang="en-US" sz="2000" dirty="0"/>
              <a:t>度的和聲波形。 图中基音</a:t>
            </a:r>
            <a:r>
              <a:rPr lang="en-US" sz="2000" dirty="0"/>
              <a:t>a1=440Hz</a:t>
            </a:r>
            <a:r>
              <a:rPr lang="zh-TW" altLang="en-US" sz="2000" dirty="0"/>
              <a:t>，大</a:t>
            </a:r>
            <a:r>
              <a:rPr lang="en-US" sz="2000" dirty="0"/>
              <a:t>3</a:t>
            </a:r>
            <a:r>
              <a:rPr lang="zh-TW" altLang="en-US" sz="2000" dirty="0"/>
              <a:t>度音</a:t>
            </a:r>
            <a:r>
              <a:rPr lang="en-US" sz="2000" dirty="0"/>
              <a:t>#c2=550Hz</a:t>
            </a:r>
            <a:r>
              <a:rPr lang="zh-TW" altLang="en-US" sz="2000" dirty="0"/>
              <a:t>，最简整数比</a:t>
            </a:r>
            <a:r>
              <a:rPr lang="en-US" sz="2000" dirty="0"/>
              <a:t>4/5</a:t>
            </a:r>
            <a:r>
              <a:rPr lang="zh-TW" altLang="en-US" sz="2000" dirty="0"/>
              <a:t>。圖中基音</a:t>
            </a:r>
            <a:r>
              <a:rPr lang="en-US" sz="2000" dirty="0"/>
              <a:t>a1=440Hz</a:t>
            </a:r>
            <a:r>
              <a:rPr lang="zh-TW" altLang="en-US" sz="2000" dirty="0"/>
              <a:t>，大</a:t>
            </a:r>
            <a:r>
              <a:rPr lang="en-US" sz="2000" dirty="0"/>
              <a:t>3</a:t>
            </a:r>
            <a:r>
              <a:rPr lang="zh-TW" altLang="en-US" sz="2000" dirty="0"/>
              <a:t>度音</a:t>
            </a:r>
            <a:r>
              <a:rPr lang="en-US" sz="2000" dirty="0"/>
              <a:t>#c2=550Hz</a:t>
            </a:r>
            <a:r>
              <a:rPr lang="zh-TW" altLang="en-US" sz="2000" dirty="0"/>
              <a:t>，最簡整數比</a:t>
            </a:r>
            <a:r>
              <a:rPr lang="en-US" sz="2000" dirty="0"/>
              <a:t>4/5</a:t>
            </a:r>
            <a:r>
              <a:rPr lang="zh-TW" altLang="en-US" sz="2000" dirty="0"/>
              <a:t>。 合成波的</a:t>
            </a:r>
            <a:r>
              <a:rPr lang="en-US" sz="2000" dirty="0"/>
              <a:t>1</a:t>
            </a:r>
            <a:r>
              <a:rPr lang="zh-TW" altLang="en-US" sz="2000" dirty="0"/>
              <a:t>个周期等于蓝色波的</a:t>
            </a:r>
            <a:r>
              <a:rPr lang="en-US" sz="2000" dirty="0"/>
              <a:t>4</a:t>
            </a:r>
            <a:r>
              <a:rPr lang="zh-TW" altLang="en-US" sz="2000" dirty="0"/>
              <a:t>个周期或绿色波的</a:t>
            </a:r>
            <a:r>
              <a:rPr lang="en-US" sz="2000" dirty="0"/>
              <a:t>5</a:t>
            </a:r>
            <a:r>
              <a:rPr lang="zh-TW" altLang="en-US" sz="2000" dirty="0"/>
              <a:t>个周期，比起“完全和谐”更差一些，但是也还算是和谐的，我们称之为“比较和谐”。合成波的</a:t>
            </a:r>
            <a:r>
              <a:rPr lang="en-US" sz="2000" dirty="0"/>
              <a:t>1</a:t>
            </a:r>
            <a:r>
              <a:rPr lang="zh-TW" altLang="en-US" sz="2000" dirty="0"/>
              <a:t>個週期等於藍色波的</a:t>
            </a:r>
            <a:r>
              <a:rPr lang="en-US" sz="2000" dirty="0"/>
              <a:t>4</a:t>
            </a:r>
            <a:r>
              <a:rPr lang="zh-TW" altLang="en-US" sz="2000" dirty="0"/>
              <a:t>個週期或綠色波的</a:t>
            </a:r>
            <a:r>
              <a:rPr lang="en-US" sz="2000" dirty="0"/>
              <a:t>5</a:t>
            </a:r>
            <a:r>
              <a:rPr lang="zh-TW" altLang="en-US" sz="2000" dirty="0"/>
              <a:t>個週期，比起“完全和諧”更差一些，但是也還算是和諧的，我們稱之為“比較和諧”。 同属于“比较和谐”的有小</a:t>
            </a:r>
            <a:r>
              <a:rPr lang="en-US" sz="2000" dirty="0"/>
              <a:t>6</a:t>
            </a:r>
            <a:r>
              <a:rPr lang="zh-TW" altLang="en-US" sz="2000" dirty="0"/>
              <a:t>度以及小</a:t>
            </a:r>
            <a:r>
              <a:rPr lang="en-US" sz="2000" dirty="0"/>
              <a:t>3</a:t>
            </a:r>
            <a:r>
              <a:rPr lang="zh-TW" altLang="en-US" sz="2000" dirty="0"/>
              <a:t>度和大</a:t>
            </a:r>
            <a:r>
              <a:rPr lang="en-US" sz="2000" dirty="0"/>
              <a:t>6</a:t>
            </a:r>
            <a:r>
              <a:rPr lang="zh-TW" altLang="en-US" sz="2000" dirty="0"/>
              <a:t>度。</a:t>
            </a:r>
            <a:r>
              <a:rPr lang="zh-CN" altLang="en-US" sz="2000" dirty="0"/>
              <a:t>同屬於“比較和諧”的有小</a:t>
            </a:r>
            <a:r>
              <a:rPr lang="en-US" sz="2000" dirty="0"/>
              <a:t>6</a:t>
            </a:r>
            <a:r>
              <a:rPr lang="zh-CN" altLang="en-US" sz="2000" dirty="0"/>
              <a:t>度以及小</a:t>
            </a:r>
            <a:r>
              <a:rPr lang="en-US" sz="2000" dirty="0"/>
              <a:t>3</a:t>
            </a:r>
            <a:r>
              <a:rPr lang="zh-CN" altLang="en-US" sz="2000" dirty="0"/>
              <a:t>度和大</a:t>
            </a:r>
            <a:r>
              <a:rPr lang="en-US" sz="2000" dirty="0"/>
              <a:t>6</a:t>
            </a:r>
            <a:r>
              <a:rPr lang="zh-CN" altLang="en-US" sz="2000" dirty="0"/>
              <a:t>度。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514474" y="3422807"/>
            <a:ext cx="2250281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105027" y="3073728"/>
            <a:ext cx="20347781" cy="46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121" name="Picture 396" descr="音律与和声的物理学基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817" y="2981982"/>
            <a:ext cx="8653433" cy="3876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69490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049" y="0"/>
            <a:ext cx="12045951" cy="928688"/>
          </a:xfrm>
        </p:spPr>
        <p:txBody>
          <a:bodyPr/>
          <a:lstStyle/>
          <a:p>
            <a:r>
              <a:rPr lang="zh-TW" altLang="en-US" dirty="0"/>
              <a:t>認識音樂的數學物理性：</a:t>
            </a:r>
            <a:r>
              <a:rPr lang="zh-TW" altLang="en-US" dirty="0" smtClean="0"/>
              <a:t>“和弦”為什麼好聽</a:t>
            </a:r>
            <a:endParaRPr lang="en-US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8449" y="1053579"/>
            <a:ext cx="11755439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zh-TW" altLang="en-US" sz="2000" b="1" dirty="0"/>
              <a:t>大</a:t>
            </a:r>
            <a:r>
              <a:rPr lang="en-US" altLang="zh-TW" sz="2000" b="1" dirty="0"/>
              <a:t>2</a:t>
            </a:r>
            <a:r>
              <a:rPr lang="zh-TW" altLang="en-US" sz="2000" b="1" dirty="0"/>
              <a:t>度和小</a:t>
            </a:r>
            <a:r>
              <a:rPr lang="en-US" altLang="zh-TW" sz="2000" b="1" dirty="0"/>
              <a:t>7</a:t>
            </a:r>
            <a:r>
              <a:rPr lang="zh-TW" altLang="en-US" sz="2000" b="1" dirty="0"/>
              <a:t>度，以及小</a:t>
            </a:r>
            <a:r>
              <a:rPr lang="en-US" altLang="zh-TW" sz="2000" b="1" dirty="0"/>
              <a:t>2</a:t>
            </a:r>
            <a:r>
              <a:rPr lang="zh-TW" altLang="en-US" sz="2000" b="1" dirty="0"/>
              <a:t>度和大</a:t>
            </a:r>
            <a:r>
              <a:rPr lang="en-US" altLang="zh-TW" sz="2000" b="1" dirty="0"/>
              <a:t>7</a:t>
            </a:r>
            <a:r>
              <a:rPr lang="zh-TW" altLang="en-US" sz="2000" b="1" dirty="0"/>
              <a:t>度，屬於“不和諧”的音程。現在我們看看純律和五度相生律的大</a:t>
            </a:r>
            <a:r>
              <a:rPr lang="en-US" altLang="zh-TW" sz="2000" b="1" dirty="0"/>
              <a:t>2</a:t>
            </a:r>
            <a:r>
              <a:rPr lang="zh-TW" altLang="en-US" sz="2000" b="1" dirty="0"/>
              <a:t>度的合成波形。現在我們看看純律和五度相生律的大</a:t>
            </a:r>
            <a:r>
              <a:rPr lang="en-US" altLang="zh-TW" sz="2000" b="1" dirty="0"/>
              <a:t>2</a:t>
            </a:r>
            <a:r>
              <a:rPr lang="zh-TW" altLang="en-US" sz="2000" b="1" dirty="0"/>
              <a:t>度的合成波形。圖中我們可以看到，合成波形的一個週期等於藍色波形的</a:t>
            </a:r>
            <a:r>
              <a:rPr lang="en-US" altLang="zh-TW" sz="2000" b="1" dirty="0"/>
              <a:t>8</a:t>
            </a:r>
            <a:r>
              <a:rPr lang="zh-TW" altLang="en-US" sz="2000" b="1" dirty="0"/>
              <a:t>個週期或綠色波形的</a:t>
            </a:r>
            <a:r>
              <a:rPr lang="en-US" altLang="zh-TW" sz="2000" b="1" dirty="0"/>
              <a:t>9</a:t>
            </a:r>
            <a:r>
              <a:rPr lang="zh-TW" altLang="en-US" sz="2000" b="1" dirty="0"/>
              <a:t>個週期。圖中我們可以看到，合成波形的一個週期等於藍色波形的</a:t>
            </a:r>
            <a:r>
              <a:rPr lang="en-US" altLang="zh-TW" sz="2000" b="1" dirty="0"/>
              <a:t>8</a:t>
            </a:r>
            <a:r>
              <a:rPr lang="zh-TW" altLang="en-US" sz="2000" b="1" dirty="0"/>
              <a:t>個週期或綠色波形的</a:t>
            </a:r>
            <a:r>
              <a:rPr lang="en-US" altLang="zh-TW" sz="2000" b="1" dirty="0"/>
              <a:t>9</a:t>
            </a:r>
            <a:r>
              <a:rPr lang="zh-TW" altLang="en-US" sz="2000" b="1" dirty="0"/>
              <a:t>個週期。我們知道，樂音是周期性的波形，噪音是非週期性的波形。我們知道，樂音是周期性的波形，噪音是非週期性的波形。從樂音向噪音過渡，週期會越來越長，最後變成無限長。從樂音向噪音過渡，週期會越來越長，最後變成無限長。所以，週期長的合成波形，雖然它還是樂音，但是它已經比較接近噪音了，就是說，它的和諧程度越來越差了，它已經不和諧了。</a:t>
            </a:r>
            <a:endParaRPr lang="en-US" sz="20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514474" y="3422807"/>
            <a:ext cx="2250281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105027" y="3073728"/>
            <a:ext cx="20347781" cy="46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105026" y="4148008"/>
            <a:ext cx="1777602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145" name="Picture 397" descr="音律与和声的物理学基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863" y="3590985"/>
            <a:ext cx="8176613" cy="3152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97949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049" y="0"/>
            <a:ext cx="12045951" cy="928688"/>
          </a:xfrm>
        </p:spPr>
        <p:txBody>
          <a:bodyPr/>
          <a:lstStyle/>
          <a:p>
            <a:r>
              <a:rPr lang="zh-TW" altLang="en-US"/>
              <a:t>認識音樂的數學物理性：</a:t>
            </a:r>
            <a:r>
              <a:rPr lang="zh-TW" altLang="en-US" dirty="0" smtClean="0"/>
              <a:t>“和弦”為什麼好聽</a:t>
            </a:r>
            <a:endParaRPr lang="en-US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8449" y="1051147"/>
            <a:ext cx="11755439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zh-TW" altLang="en-US" sz="2000" dirty="0"/>
              <a:t>現在我們來看純律裡的一個“非常不和諧”的音程：增</a:t>
            </a:r>
            <a:r>
              <a:rPr lang="en-US" sz="2000" dirty="0"/>
              <a:t>4</a:t>
            </a:r>
            <a:r>
              <a:rPr lang="zh-TW" altLang="en-US" sz="2000" dirty="0"/>
              <a:t>度。 基音</a:t>
            </a:r>
            <a:r>
              <a:rPr lang="en-US" sz="2000" dirty="0"/>
              <a:t>a1=440Hz</a:t>
            </a:r>
            <a:r>
              <a:rPr lang="zh-TW" altLang="en-US" sz="2000" dirty="0"/>
              <a:t>，增四度</a:t>
            </a:r>
            <a:r>
              <a:rPr lang="en-US" sz="2000" dirty="0"/>
              <a:t>d2=622.25396Hz</a:t>
            </a:r>
            <a:r>
              <a:rPr lang="zh-TW" altLang="en-US" sz="2000" dirty="0"/>
              <a:t>，最简整数比</a:t>
            </a:r>
            <a:r>
              <a:rPr lang="en-US" sz="2000" dirty="0"/>
              <a:t>29/41</a:t>
            </a:r>
            <a:r>
              <a:rPr lang="zh-TW" altLang="en-US" sz="2000" dirty="0"/>
              <a:t>。</a:t>
            </a:r>
            <a:r>
              <a:rPr lang="en-US" sz="2000" dirty="0"/>
              <a:t>1</a:t>
            </a:r>
            <a:r>
              <a:rPr lang="zh-TW" altLang="en-US" sz="2000" dirty="0"/>
              <a:t>个合成波形的周期等于蓝色波形的</a:t>
            </a:r>
            <a:r>
              <a:rPr lang="en-US" sz="2000" dirty="0"/>
              <a:t>29</a:t>
            </a:r>
            <a:r>
              <a:rPr lang="zh-TW" altLang="en-US" sz="2000" dirty="0"/>
              <a:t>个周期，即绿色波形的</a:t>
            </a:r>
            <a:r>
              <a:rPr lang="en-US" sz="2000" dirty="0"/>
              <a:t>49</a:t>
            </a:r>
            <a:r>
              <a:rPr lang="zh-TW" altLang="en-US" sz="2000" dirty="0"/>
              <a:t>个周期，周期太长了，非常接近于噪音了，所以说它是非常不和谐的。基音</a:t>
            </a:r>
            <a:r>
              <a:rPr lang="en-US" sz="2000" dirty="0"/>
              <a:t>a1=440Hz</a:t>
            </a:r>
            <a:r>
              <a:rPr lang="zh-TW" altLang="en-US" sz="2000" dirty="0"/>
              <a:t>，增四度</a:t>
            </a:r>
            <a:r>
              <a:rPr lang="en-US" sz="2000" dirty="0"/>
              <a:t>d2=622.25396Hz</a:t>
            </a:r>
            <a:r>
              <a:rPr lang="zh-TW" altLang="en-US" sz="2000" dirty="0"/>
              <a:t>，最簡整數比</a:t>
            </a:r>
            <a:r>
              <a:rPr lang="en-US" sz="2000" dirty="0"/>
              <a:t>29/41</a:t>
            </a:r>
            <a:r>
              <a:rPr lang="zh-TW" altLang="en-US" sz="2000" dirty="0"/>
              <a:t>。</a:t>
            </a:r>
            <a:r>
              <a:rPr lang="en-US" sz="2000" dirty="0"/>
              <a:t>1</a:t>
            </a:r>
            <a:r>
              <a:rPr lang="zh-TW" altLang="en-US" sz="2000" dirty="0"/>
              <a:t>個合成波形的周期等於藍色波形的</a:t>
            </a:r>
            <a:r>
              <a:rPr lang="en-US" sz="2000" dirty="0"/>
              <a:t>29</a:t>
            </a:r>
            <a:r>
              <a:rPr lang="zh-TW" altLang="en-US" sz="2000" dirty="0"/>
              <a:t>個週期，即綠色波形的</a:t>
            </a:r>
            <a:r>
              <a:rPr lang="en-US" sz="2000" dirty="0"/>
              <a:t>49</a:t>
            </a:r>
            <a:r>
              <a:rPr lang="zh-TW" altLang="en-US" sz="2000" dirty="0"/>
              <a:t>個週期，週期太長了，非常接近於噪音了，所以說它是非常不和諧的。</a:t>
            </a:r>
            <a:endParaRPr lang="en-US" sz="20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514474" y="3422807"/>
            <a:ext cx="2250281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105027" y="3073728"/>
            <a:ext cx="20347781" cy="46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105026" y="4148008"/>
            <a:ext cx="1777602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985963" y="2682362"/>
            <a:ext cx="2257425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169" name="Picture 398" descr="音律与和声的物理学基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962" y="2682362"/>
            <a:ext cx="9059009" cy="4175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351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認識音樂的數學物理性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344258"/>
            <a:ext cx="10623869" cy="51937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6600" baseline="-25000" dirty="0"/>
              <a:t>十二平均律</a:t>
            </a:r>
          </a:p>
          <a:p>
            <a:r>
              <a:rPr lang="zh-TW" altLang="en-US" sz="2400" dirty="0" smtClean="0"/>
              <a:t>十二</a:t>
            </a:r>
            <a:r>
              <a:rPr lang="zh-TW" altLang="en-US" sz="2400" dirty="0"/>
              <a:t>平均律，亦稱“十二等程律”</a:t>
            </a:r>
            <a:r>
              <a:rPr lang="en-US" altLang="zh-TW" sz="2400" dirty="0"/>
              <a:t>,</a:t>
            </a:r>
            <a:r>
              <a:rPr lang="zh-TW" altLang="en-US" sz="2400" dirty="0"/>
              <a:t>世界上通用的把一組音（ </a:t>
            </a:r>
            <a:r>
              <a:rPr lang="zh-TW" altLang="en-US" sz="2400" dirty="0">
                <a:hlinkClick r:id="rId2"/>
              </a:rPr>
              <a:t>八度</a:t>
            </a:r>
            <a:r>
              <a:rPr lang="zh-TW" altLang="en-US" sz="2400" dirty="0"/>
              <a:t> ）分成十二個半音音程的</a:t>
            </a:r>
            <a:r>
              <a:rPr lang="zh-TW" altLang="en-US" sz="2400" dirty="0">
                <a:hlinkClick r:id="rId3"/>
              </a:rPr>
              <a:t>律制</a:t>
            </a:r>
            <a:r>
              <a:rPr lang="zh-TW" altLang="en-US" sz="2400" dirty="0"/>
              <a:t> ，各相鄰兩律之間的振動數之比完全相等。 十二平均律是指將八度的音程（一</a:t>
            </a:r>
            <a:r>
              <a:rPr lang="zh-TW" altLang="en-US" sz="2400" dirty="0">
                <a:hlinkClick r:id="rId4"/>
              </a:rPr>
              <a:t>倍頻程</a:t>
            </a:r>
            <a:r>
              <a:rPr lang="zh-TW" altLang="en-US" sz="2400" dirty="0"/>
              <a:t> ）按頻率等比例地分成十二等份，每一等份稱為一個半音即小二度。 一個大二度則是兩等份。 將一個八度分成</a:t>
            </a:r>
            <a:r>
              <a:rPr lang="en-US" altLang="zh-TW" sz="2400" dirty="0"/>
              <a:t>12</a:t>
            </a:r>
            <a:r>
              <a:rPr lang="zh-TW" altLang="en-US" sz="2400" dirty="0"/>
              <a:t>等份有著驚人的一些湊巧。 它的純五度音程的兩個音的</a:t>
            </a:r>
            <a:r>
              <a:rPr lang="zh-TW" altLang="en-US" sz="2400" dirty="0">
                <a:hlinkClick r:id="rId5"/>
              </a:rPr>
              <a:t>頻率比</a:t>
            </a:r>
            <a:r>
              <a:rPr lang="zh-TW" altLang="en-US" sz="2400" dirty="0"/>
              <a:t> （即</a:t>
            </a:r>
            <a:r>
              <a:rPr lang="en-US" altLang="zh-TW" sz="2400" dirty="0"/>
              <a:t>2</a:t>
            </a:r>
            <a:r>
              <a:rPr lang="zh-TW" altLang="en-US" sz="2400" dirty="0"/>
              <a:t>的</a:t>
            </a:r>
            <a:r>
              <a:rPr lang="en-US" altLang="zh-TW" sz="2400" dirty="0"/>
              <a:t>7/12</a:t>
            </a:r>
            <a:r>
              <a:rPr lang="zh-TW" altLang="en-US" sz="2400" dirty="0"/>
              <a:t>次方）與</a:t>
            </a:r>
            <a:r>
              <a:rPr lang="en-US" altLang="zh-TW" sz="2400" dirty="0"/>
              <a:t>1.5</a:t>
            </a:r>
            <a:r>
              <a:rPr lang="zh-TW" altLang="en-US" sz="2400" dirty="0"/>
              <a:t>非常接近，人耳基本上聽不出“ </a:t>
            </a:r>
            <a:r>
              <a:rPr lang="zh-TW" altLang="en-US" sz="2400" dirty="0">
                <a:hlinkClick r:id="rId6"/>
              </a:rPr>
              <a:t>五度相生律</a:t>
            </a:r>
            <a:r>
              <a:rPr lang="zh-TW" altLang="en-US" sz="2400" dirty="0"/>
              <a:t> ”和“十二平均律”的五度音程的差別。 十二平均律在交響樂隊和鍵盤樂器中得到廣泛使用，現在的鋼琴即是根據十二平均律來定音的。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07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認識音樂的數學物理性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8842" y="1318012"/>
            <a:ext cx="8023148" cy="28945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510" y="4526776"/>
            <a:ext cx="11226530" cy="1595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829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認識音樂的數學物理性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1456" y="1368655"/>
            <a:ext cx="8440556" cy="4530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858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認識音樂的數學物理性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11" y="4126633"/>
            <a:ext cx="10727499" cy="21844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7498" y="1314451"/>
            <a:ext cx="9404723" cy="2502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361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400" y="157422"/>
            <a:ext cx="9404723" cy="1400530"/>
          </a:xfrm>
        </p:spPr>
        <p:txBody>
          <a:bodyPr/>
          <a:lstStyle/>
          <a:p>
            <a:r>
              <a:rPr lang="zh-TW" altLang="en-US" dirty="0"/>
              <a:t>認識音樂的數學物理性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3772338"/>
            <a:ext cx="10623869" cy="67028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zh-TW" altLang="en-US" sz="4800" baseline="-25000" dirty="0" smtClean="0"/>
              <a:t>不和諧音：</a:t>
            </a:r>
            <a:r>
              <a:rPr lang="en-US" altLang="zh-TW" sz="4800" baseline="-25000" dirty="0" smtClean="0"/>
              <a:t>C</a:t>
            </a:r>
            <a:r>
              <a:rPr lang="zh-TW" altLang="en-US" sz="4800" baseline="-25000" dirty="0" smtClean="0"/>
              <a:t>與</a:t>
            </a:r>
            <a:r>
              <a:rPr lang="en-US" altLang="zh-TW" sz="4800" baseline="-25000" dirty="0" smtClean="0"/>
              <a:t>F#</a:t>
            </a:r>
            <a:endParaRPr lang="en-US" sz="1400" dirty="0"/>
          </a:p>
        </p:txBody>
      </p:sp>
      <p:pic>
        <p:nvPicPr>
          <p:cNvPr id="5" name="Picture 4" descr="https://musicmasterworks.com/candfsharp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4600577"/>
            <a:ext cx="11747500" cy="214312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279400" y="631295"/>
            <a:ext cx="11159208" cy="1477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zh-TW" altLang="en-US" sz="4800" baseline="-25000" dirty="0" smtClean="0"/>
              <a:t>和諧音：</a:t>
            </a:r>
            <a:r>
              <a:rPr lang="en-US" altLang="zh-TW" sz="4800" baseline="-25000" dirty="0" smtClean="0"/>
              <a:t>C</a:t>
            </a:r>
            <a:r>
              <a:rPr lang="zh-TW" altLang="en-US" sz="4800" baseline="-25000" dirty="0" smtClean="0"/>
              <a:t>與五度音</a:t>
            </a:r>
            <a:r>
              <a:rPr lang="en-US" altLang="zh-TW" sz="4800" baseline="-25000" dirty="0" smtClean="0"/>
              <a:t>G</a:t>
            </a:r>
            <a:endParaRPr lang="en-US" sz="1400" dirty="0"/>
          </a:p>
        </p:txBody>
      </p:sp>
      <p:pic>
        <p:nvPicPr>
          <p:cNvPr id="7" name="Picture 6" descr="https://musicmasterworks.com/CandG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1715911"/>
            <a:ext cx="11747500" cy="21988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3468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認識音樂的數學物理性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523" y="1472844"/>
            <a:ext cx="10623869" cy="51422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3600" dirty="0"/>
              <a:t>你注意到這兩者之間的區別？為什麼第一個是“和諧音”，而第二個是“不和諧音”？請注意，在第一圖形</a:t>
            </a:r>
            <a:r>
              <a:rPr lang="en-US" altLang="zh-TW" sz="3600" dirty="0"/>
              <a:t>G</a:t>
            </a:r>
            <a:r>
              <a:rPr lang="zh-TW" altLang="en-US" sz="3600" dirty="0"/>
              <a:t>音的每</a:t>
            </a:r>
            <a:r>
              <a:rPr lang="en-US" altLang="zh-TW" sz="3600" dirty="0"/>
              <a:t>3</a:t>
            </a:r>
            <a:r>
              <a:rPr lang="zh-TW" altLang="en-US" sz="3600" dirty="0"/>
              <a:t>波與</a:t>
            </a:r>
            <a:r>
              <a:rPr lang="en-US" altLang="zh-TW" sz="3600" dirty="0"/>
              <a:t>C</a:t>
            </a:r>
            <a:r>
              <a:rPr lang="zh-TW" altLang="en-US" sz="3600" dirty="0"/>
              <a:t>音的每</a:t>
            </a:r>
            <a:r>
              <a:rPr lang="en-US" altLang="zh-TW" sz="3600" dirty="0"/>
              <a:t>2</a:t>
            </a:r>
            <a:r>
              <a:rPr lang="zh-TW" altLang="en-US" sz="3600" dirty="0"/>
              <a:t>波相遇而</a:t>
            </a:r>
            <a:r>
              <a:rPr lang="zh-TW" altLang="en-US" sz="3600" dirty="0" smtClean="0"/>
              <a:t>如此</a:t>
            </a:r>
            <a:r>
              <a:rPr lang="zh-TW" altLang="en-US" sz="3600" dirty="0" smtClean="0">
                <a:solidFill>
                  <a:srgbClr val="FFFF00"/>
                </a:solidFill>
              </a:rPr>
              <a:t>極快的有重複性</a:t>
            </a:r>
            <a:r>
              <a:rPr lang="zh-TW" altLang="en-US" sz="3600" dirty="0" smtClean="0"/>
              <a:t>（</a:t>
            </a:r>
            <a:r>
              <a:rPr lang="zh-TW" altLang="en-US" sz="3600" dirty="0"/>
              <a:t>而在第二圖形就看不到如此的有規則的重複性）。這是為什麼兩音產生賞心悅目“和諧“的原因。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5408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認識音樂的數學物理性：</a:t>
            </a:r>
            <a:r>
              <a:rPr lang="zh-TW" altLang="en-US" dirty="0" smtClean="0"/>
              <a:t>“和弦”為什麼好聽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6" y="1853248"/>
            <a:ext cx="10623869" cy="51422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3600" dirty="0" smtClean="0"/>
              <a:t>以</a:t>
            </a:r>
            <a:r>
              <a:rPr lang="en-US" altLang="zh-TW" sz="3600" dirty="0" smtClean="0"/>
              <a:t>C</a:t>
            </a:r>
            <a:r>
              <a:rPr lang="zh-TW" altLang="en-US" sz="3600" dirty="0" smtClean="0"/>
              <a:t>和弦為例：</a:t>
            </a:r>
            <a:endParaRPr lang="en-US" altLang="zh-TW" sz="3600" dirty="0" smtClean="0"/>
          </a:p>
          <a:p>
            <a:pPr marL="0" indent="0">
              <a:buNone/>
            </a:pPr>
            <a:r>
              <a:rPr lang="en-US" sz="3600" dirty="0"/>
              <a:t>            C – 261.6 Hz</a:t>
            </a:r>
            <a:br>
              <a:rPr lang="en-US" sz="3600" dirty="0"/>
            </a:br>
            <a:r>
              <a:rPr lang="en-US" sz="3600" dirty="0"/>
              <a:t>            E – 329.6 Hz</a:t>
            </a:r>
            <a:br>
              <a:rPr lang="en-US" sz="3600" dirty="0"/>
            </a:br>
            <a:r>
              <a:rPr lang="en-US" sz="3600" dirty="0"/>
              <a:t>            G – 392.0 </a:t>
            </a:r>
            <a:r>
              <a:rPr lang="en-US" sz="3600" dirty="0" smtClean="0"/>
              <a:t>Hz</a:t>
            </a:r>
          </a:p>
          <a:p>
            <a:pPr marL="0" indent="0">
              <a:buNone/>
            </a:pPr>
            <a:r>
              <a:rPr lang="en-US" altLang="zh-TW" sz="3600" dirty="0"/>
              <a:t>E</a:t>
            </a:r>
            <a:r>
              <a:rPr lang="zh-TW" altLang="en-US" sz="3600" dirty="0"/>
              <a:t>與</a:t>
            </a:r>
            <a:r>
              <a:rPr lang="en-US" altLang="zh-TW" sz="3600" dirty="0" smtClean="0"/>
              <a:t>C</a:t>
            </a:r>
            <a:r>
              <a:rPr lang="zh-TW" altLang="en-US" sz="3600" dirty="0" smtClean="0"/>
              <a:t>的</a:t>
            </a:r>
            <a:r>
              <a:rPr lang="zh-TW" altLang="en-US" sz="3600" dirty="0"/>
              <a:t>比率為約</a:t>
            </a:r>
            <a:r>
              <a:rPr lang="en-US" altLang="zh-TW" sz="3600" dirty="0"/>
              <a:t>5 /</a:t>
            </a:r>
            <a:r>
              <a:rPr lang="en-US" altLang="zh-TW" sz="3600" dirty="0" smtClean="0"/>
              <a:t>4</a:t>
            </a:r>
            <a:r>
              <a:rPr lang="zh-TW" altLang="en-US" sz="3600" dirty="0" smtClean="0"/>
              <a:t>。</a:t>
            </a:r>
            <a:r>
              <a:rPr lang="zh-TW" altLang="en-US" sz="3600" dirty="0"/>
              <a:t>這意味著</a:t>
            </a:r>
            <a:r>
              <a:rPr lang="zh-TW" altLang="en-US" sz="3600" dirty="0" smtClean="0"/>
              <a:t>，</a:t>
            </a:r>
            <a:r>
              <a:rPr lang="en-US" altLang="zh-TW" sz="3600" dirty="0" smtClean="0"/>
              <a:t>E</a:t>
            </a:r>
            <a:r>
              <a:rPr lang="zh-TW" altLang="en-US" sz="3600" dirty="0" smtClean="0"/>
              <a:t>音的</a:t>
            </a:r>
            <a:r>
              <a:rPr lang="zh-TW" altLang="en-US" sz="3600" dirty="0"/>
              <a:t>每</a:t>
            </a:r>
            <a:r>
              <a:rPr lang="en-US" altLang="zh-TW" sz="3600" dirty="0"/>
              <a:t>5</a:t>
            </a:r>
            <a:r>
              <a:rPr lang="zh-TW" altLang="en-US" sz="3600" dirty="0"/>
              <a:t>波與</a:t>
            </a:r>
            <a:r>
              <a:rPr lang="en-US" altLang="zh-TW" sz="3600" dirty="0" smtClean="0"/>
              <a:t>C</a:t>
            </a:r>
            <a:r>
              <a:rPr lang="zh-TW" altLang="en-US" sz="3600" dirty="0" smtClean="0"/>
              <a:t>音的</a:t>
            </a:r>
            <a:r>
              <a:rPr lang="zh-TW" altLang="en-US" sz="3600" dirty="0"/>
              <a:t>每</a:t>
            </a:r>
            <a:r>
              <a:rPr lang="en-US" altLang="zh-TW" sz="3600" dirty="0"/>
              <a:t>4</a:t>
            </a:r>
            <a:r>
              <a:rPr lang="zh-TW" altLang="en-US" sz="3600" dirty="0"/>
              <a:t>個</a:t>
            </a:r>
            <a:r>
              <a:rPr lang="zh-TW" altLang="en-US" sz="3600" dirty="0" smtClean="0"/>
              <a:t>波相遇。</a:t>
            </a:r>
            <a:r>
              <a:rPr lang="en-US" altLang="zh-TW" sz="3600" dirty="0" smtClean="0"/>
              <a:t>G</a:t>
            </a:r>
            <a:r>
              <a:rPr lang="zh-TW" altLang="en-US" sz="3600" dirty="0"/>
              <a:t>與</a:t>
            </a:r>
            <a:r>
              <a:rPr lang="en-US" altLang="zh-TW" sz="3600" dirty="0" smtClean="0"/>
              <a:t>E</a:t>
            </a:r>
            <a:r>
              <a:rPr lang="zh-TW" altLang="en-US" sz="3600" dirty="0"/>
              <a:t>的比為</a:t>
            </a:r>
            <a:r>
              <a:rPr lang="zh-TW" altLang="en-US" sz="3600" dirty="0" smtClean="0"/>
              <a:t>約</a:t>
            </a:r>
            <a:r>
              <a:rPr lang="en-US" altLang="zh-TW" sz="3600" dirty="0" smtClean="0"/>
              <a:t>6 /5</a:t>
            </a:r>
            <a:r>
              <a:rPr lang="zh-TW" altLang="en-US" sz="3600" dirty="0" smtClean="0"/>
              <a:t>。</a:t>
            </a:r>
            <a:r>
              <a:rPr lang="en-US" altLang="zh-TW" sz="3600" dirty="0" smtClean="0"/>
              <a:t>G</a:t>
            </a:r>
            <a:r>
              <a:rPr lang="zh-TW" altLang="en-US" sz="3600" dirty="0"/>
              <a:t>與</a:t>
            </a:r>
            <a:r>
              <a:rPr lang="en-US" altLang="zh-TW" sz="3600" dirty="0" smtClean="0"/>
              <a:t>C</a:t>
            </a:r>
            <a:r>
              <a:rPr lang="zh-TW" altLang="en-US" sz="3600" dirty="0"/>
              <a:t>的比率為約</a:t>
            </a:r>
            <a:r>
              <a:rPr lang="en-US" altLang="zh-TW" sz="3600" dirty="0"/>
              <a:t>3/2</a:t>
            </a:r>
            <a:r>
              <a:rPr lang="zh-TW" altLang="en-US" sz="3600" dirty="0" smtClean="0"/>
              <a:t>。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267606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049" y="342721"/>
            <a:ext cx="12045951" cy="1400530"/>
          </a:xfrm>
        </p:spPr>
        <p:txBody>
          <a:bodyPr/>
          <a:lstStyle/>
          <a:p>
            <a:r>
              <a:rPr lang="zh-TW" altLang="en-US" dirty="0"/>
              <a:t>認識音樂的數學</a:t>
            </a:r>
            <a:r>
              <a:rPr lang="zh-TW" altLang="en-US" dirty="0" smtClean="0"/>
              <a:t>物理性：</a:t>
            </a:r>
            <a:r>
              <a:rPr lang="zh-TW" altLang="en-US" dirty="0" smtClean="0"/>
              <a:t>“</a:t>
            </a:r>
            <a:r>
              <a:rPr lang="zh-TW" altLang="en-US" dirty="0" smtClean="0"/>
              <a:t>和弦”為什麼好聽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1938" y="1163870"/>
            <a:ext cx="3568700" cy="5552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1771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B84872ED-3B97-FF48-AC2E-B4F483211B75}" vid="{106DDBCA-76C2-C84D-918E-3BC4A480628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LWEC_Worship_Training</Template>
  <TotalTime>197</TotalTime>
  <Words>1251</Words>
  <Application>Microsoft Macintosh PowerPoint</Application>
  <PresentationFormat>Widescreen</PresentationFormat>
  <Paragraphs>29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Century Gothic</vt:lpstr>
      <vt:lpstr>Wingdings 3</vt:lpstr>
      <vt:lpstr>宋体</vt:lpstr>
      <vt:lpstr>新細明體</vt:lpstr>
      <vt:lpstr>Arial</vt:lpstr>
      <vt:lpstr>Ion</vt:lpstr>
      <vt:lpstr>認識音樂的數學物理性</vt:lpstr>
      <vt:lpstr>認識音樂的數學物理性</vt:lpstr>
      <vt:lpstr>認識音樂的數學物理性</vt:lpstr>
      <vt:lpstr>認識音樂的數學物理性</vt:lpstr>
      <vt:lpstr>認識音樂的數學物理性</vt:lpstr>
      <vt:lpstr>認識音樂的數學物理性</vt:lpstr>
      <vt:lpstr>認識音樂的數學物理性</vt:lpstr>
      <vt:lpstr>認識音樂的數學物理性：“和弦”為什麼好聽</vt:lpstr>
      <vt:lpstr>認識音樂的數學物理性：“和弦”為什麼好聽</vt:lpstr>
      <vt:lpstr>認識音樂的數學物理性：“和弦”為什麼好聽</vt:lpstr>
      <vt:lpstr>認識音樂的數學物理性：“和弦”為什麼好聽</vt:lpstr>
      <vt:lpstr>認識音樂的數學物理性：“和弦”為什麼好聽</vt:lpstr>
      <vt:lpstr>認識音樂的數學物理性：“和弦”為什麼好聽</vt:lpstr>
      <vt:lpstr>認識音樂的數學物理性：“和弦”為什麼好聽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認識簡譜</dc:title>
  <dc:creator>CHIU, VINCENT</dc:creator>
  <cp:lastModifiedBy>CHIU, VINCENT</cp:lastModifiedBy>
  <cp:revision>15</cp:revision>
  <dcterms:created xsi:type="dcterms:W3CDTF">2016-02-22T02:25:01Z</dcterms:created>
  <dcterms:modified xsi:type="dcterms:W3CDTF">2016-02-27T21:51:47Z</dcterms:modified>
</cp:coreProperties>
</file>