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447799"/>
            <a:ext cx="11336482" cy="3329581"/>
          </a:xfrm>
        </p:spPr>
        <p:txBody>
          <a:bodyPr/>
          <a:lstStyle/>
          <a:p>
            <a:r>
              <a:rPr lang="zh-TW" altLang="en-US" sz="6600" dirty="0"/>
              <a:t>認識轉調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434700"/>
          </a:xfrm>
        </p:spPr>
        <p:txBody>
          <a:bodyPr/>
          <a:lstStyle/>
          <a:p>
            <a:r>
              <a:rPr lang="zh-TW" altLang="en-US" dirty="0"/>
              <a:t>邱克</a:t>
            </a:r>
            <a:r>
              <a:rPr lang="zh-TW" altLang="en-US" dirty="0" smtClean="0"/>
              <a:t>勤 </a:t>
            </a:r>
            <a:r>
              <a:rPr lang="en-US" altLang="zh-TW" dirty="0" smtClean="0"/>
              <a:t>03/06/2016</a:t>
            </a:r>
            <a:endParaRPr lang="en-US" altLang="zh-TW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5120640"/>
            <a:ext cx="333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Vincentchiu.com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認識轉調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2" y="1205345"/>
            <a:ext cx="10760825" cy="5332615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b="1" dirty="0"/>
              <a:t>轉調</a:t>
            </a:r>
            <a:r>
              <a:rPr lang="en-US" sz="2400" b="1" dirty="0"/>
              <a:t>(Modulation):</a:t>
            </a:r>
            <a:endParaRPr lang="en-US" sz="2400" dirty="0"/>
          </a:p>
          <a:p>
            <a:pPr lvl="1"/>
            <a:r>
              <a:rPr lang="zh-TW" altLang="en-US" sz="2000" dirty="0"/>
              <a:t>在一首歌當中由一調號轉至另一不同的調號</a:t>
            </a:r>
            <a:r>
              <a:rPr lang="en-US" sz="2000" dirty="0"/>
              <a:t>; </a:t>
            </a:r>
            <a:r>
              <a:rPr lang="zh-TW" altLang="en-US" sz="2000" dirty="0"/>
              <a:t>或由一首歌連接至另一首不同調號的歌</a:t>
            </a:r>
            <a:r>
              <a:rPr lang="en-US" sz="2000" dirty="0"/>
              <a:t>, </a:t>
            </a:r>
            <a:r>
              <a:rPr lang="zh-TW" altLang="en-US" sz="2000" dirty="0"/>
              <a:t>這樣的調號移轉叫</a:t>
            </a:r>
            <a:r>
              <a:rPr lang="en-US" sz="2000" dirty="0"/>
              <a:t>”</a:t>
            </a:r>
            <a:r>
              <a:rPr lang="zh-TW" altLang="en-US" sz="2000" dirty="0"/>
              <a:t>轉調</a:t>
            </a:r>
            <a:r>
              <a:rPr lang="en-US" sz="2000" dirty="0"/>
              <a:t>”.</a:t>
            </a:r>
          </a:p>
          <a:p>
            <a:pPr lvl="0"/>
            <a:r>
              <a:rPr lang="zh-TW" altLang="en-US" sz="2400" b="1" dirty="0"/>
              <a:t>為什麼要轉調</a:t>
            </a:r>
            <a:r>
              <a:rPr lang="en-US" sz="2400" b="1" dirty="0"/>
              <a:t>?</a:t>
            </a:r>
            <a:endParaRPr lang="en-US" sz="2400" dirty="0"/>
          </a:p>
          <a:p>
            <a:pPr lvl="1"/>
            <a:r>
              <a:rPr lang="zh-TW" altLang="en-US" sz="2000" dirty="0"/>
              <a:t>一首歌重複唱許多次或同一曲調唱多節歌詞</a:t>
            </a:r>
            <a:r>
              <a:rPr lang="en-US" sz="2000" dirty="0"/>
              <a:t>, </a:t>
            </a:r>
            <a:r>
              <a:rPr lang="zh-TW" altLang="en-US" sz="2000" dirty="0"/>
              <a:t>往往會令唱者因多次重複而顯得疲乏單調</a:t>
            </a:r>
            <a:r>
              <a:rPr lang="en-US" sz="2000" dirty="0"/>
              <a:t>, </a:t>
            </a:r>
            <a:r>
              <a:rPr lang="zh-TW" altLang="en-US" sz="2000" dirty="0"/>
              <a:t>此時可在最後一次或最後一節</a:t>
            </a:r>
            <a:r>
              <a:rPr lang="en-US" sz="2000" dirty="0"/>
              <a:t>,</a:t>
            </a:r>
            <a:r>
              <a:rPr lang="zh-TW" altLang="en-US" sz="2000" dirty="0"/>
              <a:t>轉至另一高調號</a:t>
            </a:r>
            <a:r>
              <a:rPr lang="en-US" sz="2000" dirty="0"/>
              <a:t>, ,</a:t>
            </a:r>
            <a:r>
              <a:rPr lang="zh-TW" altLang="en-US" sz="2000" dirty="0"/>
              <a:t>如此會因調號的不同而使唱者會有耳目一新的感覺</a:t>
            </a:r>
            <a:r>
              <a:rPr lang="en-US" sz="2000" dirty="0"/>
              <a:t>,</a:t>
            </a:r>
            <a:r>
              <a:rPr lang="zh-TW" altLang="en-US" sz="2000" dirty="0"/>
              <a:t>以增加趣味性</a:t>
            </a:r>
            <a:endParaRPr lang="en-US" sz="2000" dirty="0"/>
          </a:p>
          <a:p>
            <a:pPr lvl="1"/>
            <a:r>
              <a:rPr lang="zh-TW" altLang="en-US" sz="2000" dirty="0"/>
              <a:t>轉調的另一功能</a:t>
            </a:r>
            <a:r>
              <a:rPr lang="en-US" sz="2000" dirty="0"/>
              <a:t>, </a:t>
            </a:r>
            <a:r>
              <a:rPr lang="zh-TW" altLang="en-US" sz="2000" dirty="0"/>
              <a:t>可增加歌曲的流動進行</a:t>
            </a:r>
            <a:r>
              <a:rPr lang="en-US" sz="2000" dirty="0"/>
              <a:t>, </a:t>
            </a:r>
            <a:r>
              <a:rPr lang="zh-TW" altLang="en-US" sz="2000" dirty="0"/>
              <a:t>最後往往轉至另一高調號</a:t>
            </a:r>
            <a:r>
              <a:rPr lang="en-US" sz="2000" dirty="0"/>
              <a:t>, </a:t>
            </a:r>
            <a:r>
              <a:rPr lang="zh-TW" altLang="en-US" sz="2000" dirty="0"/>
              <a:t>會將歌曲帶入最高潮</a:t>
            </a:r>
            <a:endParaRPr lang="en-US" sz="2000" dirty="0"/>
          </a:p>
          <a:p>
            <a:pPr lvl="1"/>
            <a:r>
              <a:rPr lang="zh-TW" altLang="en-US" sz="2000" dirty="0"/>
              <a:t>當一首歌連接至另一首不同調號的歌</a:t>
            </a:r>
            <a:r>
              <a:rPr lang="en-US" sz="2000" dirty="0"/>
              <a:t>, </a:t>
            </a:r>
            <a:r>
              <a:rPr lang="zh-TW" altLang="en-US" sz="2000" dirty="0"/>
              <a:t>如何使其不同調號的移轉順暢</a:t>
            </a:r>
            <a:r>
              <a:rPr lang="en-US" sz="2000" dirty="0"/>
              <a:t>,</a:t>
            </a:r>
            <a:r>
              <a:rPr lang="zh-TW" altLang="en-US" sz="2000" dirty="0"/>
              <a:t>不</a:t>
            </a:r>
            <a:r>
              <a:rPr lang="zh-TW" altLang="en-US" sz="2000" dirty="0" smtClean="0"/>
              <a:t>中斷</a:t>
            </a:r>
            <a:endParaRPr lang="en-US" altLang="zh-TW" sz="2000" dirty="0" smtClean="0"/>
          </a:p>
          <a:p>
            <a:pPr lvl="0"/>
            <a:r>
              <a:rPr lang="zh-TW" altLang="en-US" b="1" dirty="0"/>
              <a:t>轉調</a:t>
            </a:r>
            <a:r>
              <a:rPr lang="en-US" b="1" dirty="0"/>
              <a:t>: </a:t>
            </a:r>
            <a:r>
              <a:rPr lang="zh-TW" altLang="en-US" b="1" dirty="0"/>
              <a:t>向上</a:t>
            </a:r>
            <a:r>
              <a:rPr lang="en-US" b="1" dirty="0"/>
              <a:t>(</a:t>
            </a:r>
            <a:r>
              <a:rPr lang="zh-TW" altLang="en-US" b="1" dirty="0"/>
              <a:t>往高</a:t>
            </a:r>
            <a:r>
              <a:rPr lang="en-US" b="1" dirty="0"/>
              <a:t>)</a:t>
            </a:r>
            <a:r>
              <a:rPr lang="zh-TW" altLang="en-US" b="1" dirty="0"/>
              <a:t>或向下</a:t>
            </a:r>
            <a:r>
              <a:rPr lang="en-US" b="1" dirty="0"/>
              <a:t>(</a:t>
            </a:r>
            <a:r>
              <a:rPr lang="zh-TW" altLang="en-US" b="1" dirty="0"/>
              <a:t>往低</a:t>
            </a:r>
            <a:r>
              <a:rPr lang="en-US" b="1" dirty="0"/>
              <a:t>)?</a:t>
            </a:r>
            <a:endParaRPr lang="en-US" dirty="0"/>
          </a:p>
          <a:p>
            <a:pPr lvl="1"/>
            <a:r>
              <a:rPr lang="zh-TW" altLang="en-US" dirty="0"/>
              <a:t>大部份的轉調是向高的調號移轉</a:t>
            </a:r>
            <a:r>
              <a:rPr lang="en-US" dirty="0"/>
              <a:t>, </a:t>
            </a:r>
            <a:r>
              <a:rPr lang="zh-TW" altLang="en-US" dirty="0"/>
              <a:t>如此以增加歌曲的高潮</a:t>
            </a:r>
            <a:r>
              <a:rPr lang="en-US" dirty="0"/>
              <a:t>,</a:t>
            </a:r>
            <a:r>
              <a:rPr lang="zh-TW" altLang="en-US" dirty="0"/>
              <a:t>力度</a:t>
            </a:r>
            <a:r>
              <a:rPr lang="en-US" dirty="0"/>
              <a:t>,</a:t>
            </a:r>
            <a:r>
              <a:rPr lang="zh-TW" altLang="en-US" dirty="0"/>
              <a:t>希望感或快樂感</a:t>
            </a:r>
            <a:endParaRPr lang="en-US" dirty="0"/>
          </a:p>
          <a:p>
            <a:pPr lvl="1"/>
            <a:r>
              <a:rPr lang="zh-TW" altLang="en-US" dirty="0"/>
              <a:t>但也不是絕對不能往低的調號移轉</a:t>
            </a:r>
            <a:r>
              <a:rPr lang="en-US" dirty="0"/>
              <a:t>. </a:t>
            </a:r>
            <a:r>
              <a:rPr lang="zh-TW" altLang="en-US" dirty="0"/>
              <a:t>往低的調號移轉</a:t>
            </a:r>
            <a:r>
              <a:rPr lang="en-US" dirty="0"/>
              <a:t>,</a:t>
            </a:r>
            <a:r>
              <a:rPr lang="zh-TW" altLang="en-US" dirty="0"/>
              <a:t>可帶來沉靜</a:t>
            </a:r>
            <a:r>
              <a:rPr lang="en-US" dirty="0"/>
              <a:t>, </a:t>
            </a:r>
            <a:r>
              <a:rPr lang="zh-TW" altLang="en-US" dirty="0"/>
              <a:t>平和感</a:t>
            </a:r>
            <a:r>
              <a:rPr lang="en-US" dirty="0"/>
              <a:t>.</a:t>
            </a:r>
          </a:p>
          <a:p>
            <a:pPr lvl="1"/>
            <a:endParaRPr lang="en-US" sz="2000" dirty="0"/>
          </a:p>
          <a:p>
            <a:pPr lvl="0"/>
            <a:endParaRPr lang="en-US" sz="2400" b="1" dirty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認識轉調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2" y="1205345"/>
            <a:ext cx="10760825" cy="5332615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/>
              <a:t>常用的轉調方法</a:t>
            </a:r>
            <a:r>
              <a:rPr lang="en-US" b="1" dirty="0"/>
              <a:t>: </a:t>
            </a:r>
            <a:r>
              <a:rPr lang="zh-TW" altLang="en-US" b="1" dirty="0"/>
              <a:t>秘訣就在於加入待移轉調號的</a:t>
            </a:r>
            <a:r>
              <a:rPr lang="en-US" b="1" dirty="0"/>
              <a:t> - </a:t>
            </a:r>
            <a:r>
              <a:rPr lang="zh-TW" altLang="en-US" b="1" i="1" dirty="0"/>
              <a:t>屬</a:t>
            </a:r>
            <a:r>
              <a:rPr lang="en-US" b="1" i="1" dirty="0"/>
              <a:t>(V)</a:t>
            </a:r>
            <a:r>
              <a:rPr lang="zh-TW" altLang="en-US" b="1" i="1" dirty="0"/>
              <a:t>或屬七</a:t>
            </a:r>
            <a:r>
              <a:rPr lang="en-US" b="1" i="1" dirty="0"/>
              <a:t>(V</a:t>
            </a:r>
            <a:r>
              <a:rPr lang="en-US" b="1" i="1" baseline="-25000" dirty="0"/>
              <a:t>7</a:t>
            </a:r>
            <a:r>
              <a:rPr lang="en-US" b="1" i="1" dirty="0"/>
              <a:t>) </a:t>
            </a:r>
            <a:r>
              <a:rPr lang="zh-TW" altLang="en-US" b="1" dirty="0"/>
              <a:t>和弦</a:t>
            </a:r>
            <a:r>
              <a:rPr lang="en-US" b="1" dirty="0"/>
              <a:t> - </a:t>
            </a:r>
            <a:r>
              <a:rPr lang="zh-TW" altLang="en-US" b="1" dirty="0"/>
              <a:t>為過渡和弦</a:t>
            </a:r>
            <a:r>
              <a:rPr lang="en-US" b="1" dirty="0"/>
              <a:t>(</a:t>
            </a:r>
            <a:r>
              <a:rPr lang="zh-TW" altLang="en-US" b="1" dirty="0"/>
              <a:t>可查閱</a:t>
            </a:r>
            <a:r>
              <a:rPr lang="en-US" b="1" dirty="0"/>
              <a:t>”</a:t>
            </a:r>
            <a:r>
              <a:rPr lang="zh-TW" altLang="en-US" b="1" dirty="0"/>
              <a:t>五度圈</a:t>
            </a:r>
            <a:r>
              <a:rPr lang="en-US" b="1" dirty="0"/>
              <a:t>”, </a:t>
            </a:r>
            <a:r>
              <a:rPr lang="zh-TW" altLang="en-US" b="1" dirty="0"/>
              <a:t>往順時針方向的下一和弦即該調號的屬和弦</a:t>
            </a:r>
            <a:r>
              <a:rPr lang="en-US" b="1" dirty="0"/>
              <a:t>)</a:t>
            </a:r>
            <a:endParaRPr lang="en-US" dirty="0"/>
          </a:p>
          <a:p>
            <a:pPr lvl="1"/>
            <a:r>
              <a:rPr lang="en-US" b="1" dirty="0"/>
              <a:t>I (</a:t>
            </a:r>
            <a:r>
              <a:rPr lang="zh-TW" altLang="en-US" b="1" dirty="0"/>
              <a:t>原調</a:t>
            </a:r>
            <a:r>
              <a:rPr lang="en-US" b="1" dirty="0"/>
              <a:t>)-&gt; V(</a:t>
            </a:r>
            <a:r>
              <a:rPr lang="zh-TW" altLang="en-US" b="1" dirty="0"/>
              <a:t>或</a:t>
            </a:r>
            <a:r>
              <a:rPr lang="en-US" b="1" dirty="0"/>
              <a:t>V7) (</a:t>
            </a:r>
            <a:r>
              <a:rPr lang="zh-TW" altLang="en-US" b="1" dirty="0"/>
              <a:t>新調</a:t>
            </a:r>
            <a:r>
              <a:rPr lang="en-US" b="1" dirty="0"/>
              <a:t>) -&gt; I(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2"/>
            <a:r>
              <a:rPr lang="en-US" b="1" dirty="0"/>
              <a:t>Ex1.  C(</a:t>
            </a:r>
            <a:r>
              <a:rPr lang="zh-TW" altLang="en-US" b="1" dirty="0"/>
              <a:t>原調</a:t>
            </a:r>
            <a:r>
              <a:rPr lang="en-US" b="1" dirty="0"/>
              <a:t>) -&gt;  A(</a:t>
            </a:r>
            <a:r>
              <a:rPr lang="zh-TW" altLang="en-US" b="1" dirty="0"/>
              <a:t>或</a:t>
            </a:r>
            <a:r>
              <a:rPr lang="en-US" b="1" dirty="0"/>
              <a:t> A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D(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2"/>
            <a:r>
              <a:rPr lang="en-US" b="1" dirty="0"/>
              <a:t>Ex2.  F(</a:t>
            </a:r>
            <a:r>
              <a:rPr lang="zh-TW" altLang="en-US" b="1" dirty="0"/>
              <a:t>原調</a:t>
            </a:r>
            <a:r>
              <a:rPr lang="en-US" b="1" dirty="0"/>
              <a:t>) -&gt;  D(</a:t>
            </a:r>
            <a:r>
              <a:rPr lang="zh-TW" altLang="en-US" b="1" dirty="0"/>
              <a:t>或 </a:t>
            </a:r>
            <a:r>
              <a:rPr lang="en-US" b="1" dirty="0"/>
              <a:t>D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G(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1"/>
            <a:r>
              <a:rPr lang="en-US" b="1" dirty="0"/>
              <a:t>I (</a:t>
            </a:r>
            <a:r>
              <a:rPr lang="zh-TW" altLang="en-US" b="1" dirty="0"/>
              <a:t>原調</a:t>
            </a:r>
            <a:r>
              <a:rPr lang="en-US" b="1" dirty="0"/>
              <a:t>)-&gt; IV(</a:t>
            </a:r>
            <a:r>
              <a:rPr lang="zh-TW" altLang="en-US" b="1" dirty="0"/>
              <a:t>二拍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V(</a:t>
            </a:r>
            <a:r>
              <a:rPr lang="zh-TW" altLang="en-US" b="1" dirty="0"/>
              <a:t>或</a:t>
            </a:r>
            <a:r>
              <a:rPr lang="en-US" b="1" dirty="0"/>
              <a:t>V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二拍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I(</a:t>
            </a:r>
            <a:r>
              <a:rPr lang="zh-TW" altLang="en-US" b="1" dirty="0"/>
              <a:t>新調</a:t>
            </a:r>
            <a:r>
              <a:rPr lang="en-US" b="1" dirty="0"/>
              <a:t>): </a:t>
            </a:r>
            <a:r>
              <a:rPr lang="zh-TW" altLang="en-US" b="1" dirty="0"/>
              <a:t>可用在中板速度的歌曲</a:t>
            </a:r>
            <a:endParaRPr lang="en-US" dirty="0"/>
          </a:p>
          <a:p>
            <a:pPr lvl="2"/>
            <a:r>
              <a:rPr lang="en-US" b="1" dirty="0"/>
              <a:t>Ex1.  C(</a:t>
            </a:r>
            <a:r>
              <a:rPr lang="zh-TW" altLang="en-US" b="1" dirty="0"/>
              <a:t>原調</a:t>
            </a:r>
            <a:r>
              <a:rPr lang="en-US" b="1" dirty="0"/>
              <a:t>) -&gt;  G(</a:t>
            </a:r>
            <a:r>
              <a:rPr lang="zh-TW" altLang="en-US" b="1" dirty="0"/>
              <a:t>二拍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A(</a:t>
            </a:r>
            <a:r>
              <a:rPr lang="zh-TW" altLang="en-US" b="1" dirty="0"/>
              <a:t>或</a:t>
            </a:r>
            <a:r>
              <a:rPr lang="en-US" b="1" dirty="0"/>
              <a:t>A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二拍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D(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2"/>
            <a:r>
              <a:rPr lang="en-US" b="1" dirty="0"/>
              <a:t>Ex2.  F(</a:t>
            </a:r>
            <a:r>
              <a:rPr lang="zh-TW" altLang="en-US" b="1" dirty="0"/>
              <a:t>原調</a:t>
            </a:r>
            <a:r>
              <a:rPr lang="en-US" b="1" dirty="0"/>
              <a:t>) -&gt;  C(</a:t>
            </a:r>
            <a:r>
              <a:rPr lang="zh-TW" altLang="en-US" b="1" dirty="0"/>
              <a:t>二拍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D(</a:t>
            </a:r>
            <a:r>
              <a:rPr lang="zh-TW" altLang="en-US" b="1" dirty="0"/>
              <a:t>或</a:t>
            </a:r>
            <a:r>
              <a:rPr lang="en-US" b="1" dirty="0"/>
              <a:t>D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二拍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G(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1"/>
            <a:r>
              <a:rPr lang="en-US" b="1" dirty="0"/>
              <a:t>I (</a:t>
            </a:r>
            <a:r>
              <a:rPr lang="zh-TW" altLang="en-US" b="1" dirty="0"/>
              <a:t>原調</a:t>
            </a:r>
            <a:r>
              <a:rPr lang="en-US" b="1" dirty="0"/>
              <a:t>)-&gt; IIm</a:t>
            </a:r>
            <a:r>
              <a:rPr lang="en-US" b="1" baseline="-25000" dirty="0"/>
              <a:t>7</a:t>
            </a:r>
            <a:r>
              <a:rPr lang="en-US" b="1" dirty="0"/>
              <a:t>(</a:t>
            </a:r>
            <a:r>
              <a:rPr lang="zh-TW" altLang="en-US" b="1" dirty="0"/>
              <a:t>一節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V(</a:t>
            </a:r>
            <a:r>
              <a:rPr lang="zh-TW" altLang="en-US" b="1" dirty="0"/>
              <a:t>或</a:t>
            </a:r>
            <a:r>
              <a:rPr lang="en-US" b="1" dirty="0"/>
              <a:t>V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一節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I(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2"/>
            <a:r>
              <a:rPr lang="en-US" b="1" dirty="0"/>
              <a:t>Ex1.  C(</a:t>
            </a:r>
            <a:r>
              <a:rPr lang="zh-TW" altLang="en-US" b="1" dirty="0"/>
              <a:t>原調</a:t>
            </a:r>
            <a:r>
              <a:rPr lang="en-US" b="1" dirty="0"/>
              <a:t>) -&gt;  Em</a:t>
            </a:r>
            <a:r>
              <a:rPr lang="en-US" b="1" baseline="-25000" dirty="0"/>
              <a:t>7</a:t>
            </a:r>
            <a:r>
              <a:rPr lang="en-US" b="1" dirty="0"/>
              <a:t>(</a:t>
            </a:r>
            <a:r>
              <a:rPr lang="zh-TW" altLang="en-US" b="1" dirty="0"/>
              <a:t>一節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A(</a:t>
            </a:r>
            <a:r>
              <a:rPr lang="zh-TW" altLang="en-US" b="1" dirty="0"/>
              <a:t>或</a:t>
            </a:r>
            <a:r>
              <a:rPr lang="en-US" b="1" dirty="0"/>
              <a:t>A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一節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D(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lvl="2"/>
            <a:r>
              <a:rPr lang="en-US" b="1" dirty="0"/>
              <a:t>Ex2.  F(</a:t>
            </a:r>
            <a:r>
              <a:rPr lang="zh-TW" altLang="en-US" b="1" dirty="0"/>
              <a:t>原調</a:t>
            </a:r>
            <a:r>
              <a:rPr lang="en-US" b="1" dirty="0"/>
              <a:t>) -&gt;  Am</a:t>
            </a:r>
            <a:r>
              <a:rPr lang="en-US" b="1" baseline="-25000" dirty="0"/>
              <a:t>7</a:t>
            </a:r>
            <a:r>
              <a:rPr lang="en-US" b="1" dirty="0"/>
              <a:t>(</a:t>
            </a:r>
            <a:r>
              <a:rPr lang="zh-TW" altLang="en-US" b="1" dirty="0"/>
              <a:t>一節</a:t>
            </a:r>
            <a:r>
              <a:rPr lang="en-US" b="1" dirty="0"/>
              <a:t>)(</a:t>
            </a:r>
            <a:r>
              <a:rPr lang="zh-TW" altLang="en-US" b="1" dirty="0"/>
              <a:t>新調</a:t>
            </a:r>
            <a:r>
              <a:rPr lang="en-US" b="1" dirty="0"/>
              <a:t>)  + D(</a:t>
            </a:r>
            <a:r>
              <a:rPr lang="zh-TW" altLang="en-US" b="1" dirty="0"/>
              <a:t>或</a:t>
            </a:r>
            <a:r>
              <a:rPr lang="en-US" b="1" dirty="0"/>
              <a:t>D</a:t>
            </a:r>
            <a:r>
              <a:rPr lang="en-US" b="1" baseline="-25000" dirty="0"/>
              <a:t>7</a:t>
            </a:r>
            <a:r>
              <a:rPr lang="en-US" b="1" dirty="0"/>
              <a:t>) (</a:t>
            </a:r>
            <a:r>
              <a:rPr lang="zh-TW" altLang="en-US" b="1" dirty="0"/>
              <a:t>一節</a:t>
            </a:r>
            <a:r>
              <a:rPr lang="en-US" b="1" dirty="0"/>
              <a:t>) (</a:t>
            </a:r>
            <a:r>
              <a:rPr lang="zh-TW" altLang="en-US" b="1" dirty="0"/>
              <a:t>新調</a:t>
            </a:r>
            <a:r>
              <a:rPr lang="en-US" b="1" dirty="0"/>
              <a:t>) -&gt; G(</a:t>
            </a:r>
            <a:r>
              <a:rPr lang="zh-TW" altLang="en-US" b="1" dirty="0"/>
              <a:t>新調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r>
              <a:rPr lang="zh-TW" altLang="en-US" b="1" i="1" u="sng" dirty="0"/>
              <a:t>註</a:t>
            </a:r>
            <a:r>
              <a:rPr lang="en-US" b="1" i="1" u="sng" dirty="0"/>
              <a:t>: </a:t>
            </a:r>
            <a:r>
              <a:rPr lang="zh-TW" altLang="en-US" b="1" i="1" u="sng" dirty="0"/>
              <a:t>兩首不同調歌曲的連接</a:t>
            </a:r>
            <a:r>
              <a:rPr lang="en-US" b="1" i="1" u="sng" dirty="0"/>
              <a:t>, </a:t>
            </a:r>
            <a:r>
              <a:rPr lang="zh-TW" altLang="en-US" b="1" i="1" u="sng" dirty="0"/>
              <a:t>有時利用歌曲的最後一音與下首歌曲的第一音為同音或相差八度</a:t>
            </a:r>
            <a:r>
              <a:rPr lang="en-US" b="1" i="1" u="sng" dirty="0"/>
              <a:t>,</a:t>
            </a:r>
            <a:r>
              <a:rPr lang="zh-TW" altLang="en-US" b="1" i="1" u="sng" dirty="0"/>
              <a:t>可不用過度渡和弦而直接連接</a:t>
            </a:r>
            <a:endParaRPr lang="en-US" u="sng" dirty="0"/>
          </a:p>
          <a:p>
            <a:pPr lvl="0"/>
            <a:endParaRPr lang="en-US" sz="2400" b="1" dirty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認識轉調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2" y="1205345"/>
            <a:ext cx="10760825" cy="5332615"/>
          </a:xfrm>
        </p:spPr>
        <p:txBody>
          <a:bodyPr>
            <a:normAutofit/>
          </a:bodyPr>
          <a:lstStyle/>
          <a:p>
            <a:pPr lvl="0"/>
            <a:r>
              <a:rPr lang="zh-TW" altLang="en-US" i="1" dirty="0"/>
              <a:t>歌曲的最後一音與下首歌曲的第一音同音但不同</a:t>
            </a:r>
            <a:r>
              <a:rPr lang="en-US" i="1" dirty="0"/>
              <a:t>Key</a:t>
            </a:r>
            <a:r>
              <a:rPr lang="zh-TW" altLang="en-US" i="1" dirty="0"/>
              <a:t>的連結</a:t>
            </a:r>
            <a:r>
              <a:rPr lang="en-US" i="1" dirty="0"/>
              <a:t>-</a:t>
            </a:r>
            <a:r>
              <a:rPr lang="zh-TW" altLang="en-US" i="1" dirty="0"/>
              <a:t>歌曲的最後一音與下首歌曲的第一音同音</a:t>
            </a:r>
            <a:r>
              <a:rPr lang="en-US" i="1" dirty="0"/>
              <a:t>, Ex.”</a:t>
            </a:r>
            <a:r>
              <a:rPr lang="zh-TW" altLang="en-US" i="1" dirty="0"/>
              <a:t>在你榮耀中</a:t>
            </a:r>
            <a:r>
              <a:rPr lang="en-US" i="1" dirty="0"/>
              <a:t>”-&gt;”</a:t>
            </a:r>
            <a:r>
              <a:rPr lang="zh-TW" altLang="en-US" i="1" dirty="0"/>
              <a:t>我敬拜你</a:t>
            </a:r>
            <a:r>
              <a:rPr lang="en-US" i="1" dirty="0"/>
              <a:t>”(</a:t>
            </a:r>
            <a:r>
              <a:rPr lang="en-US" b="1" i="1" dirty="0" err="1"/>
              <a:t>Key:D</a:t>
            </a:r>
            <a:r>
              <a:rPr lang="en-US" i="1" dirty="0"/>
              <a:t>,</a:t>
            </a:r>
            <a:r>
              <a:rPr lang="zh-TW" altLang="en-US" i="1" dirty="0"/>
              <a:t>最後一音為</a:t>
            </a:r>
            <a:r>
              <a:rPr lang="en-US" i="1" dirty="0"/>
              <a:t>D)-&gt;”</a:t>
            </a:r>
            <a:r>
              <a:rPr lang="zh-TW" altLang="en-US" i="1" dirty="0"/>
              <a:t>因祂活著</a:t>
            </a:r>
            <a:r>
              <a:rPr lang="en-US" i="1" dirty="0"/>
              <a:t>”(</a:t>
            </a:r>
            <a:r>
              <a:rPr lang="en-US" b="1" i="1" dirty="0" err="1"/>
              <a:t>Key:G</a:t>
            </a:r>
            <a:r>
              <a:rPr lang="en-US" i="1" dirty="0"/>
              <a:t>,</a:t>
            </a:r>
            <a:r>
              <a:rPr lang="zh-TW" altLang="en-US" i="1" dirty="0"/>
              <a:t>第一音也是</a:t>
            </a:r>
            <a:r>
              <a:rPr lang="en-US" i="1" dirty="0"/>
              <a:t>D)</a:t>
            </a:r>
            <a:endParaRPr lang="en-US" dirty="0"/>
          </a:p>
          <a:p>
            <a:pPr lvl="0"/>
            <a:r>
              <a:rPr lang="zh-TW" altLang="en-US" i="1" dirty="0"/>
              <a:t>歌曲的最後一音與下首歌曲的第一音相差八度音但不同</a:t>
            </a:r>
            <a:r>
              <a:rPr lang="en-US" i="1" dirty="0"/>
              <a:t>Key</a:t>
            </a:r>
            <a:r>
              <a:rPr lang="zh-TW" altLang="en-US" i="1" dirty="0"/>
              <a:t>的連結</a:t>
            </a:r>
            <a:r>
              <a:rPr lang="en-US" i="1" dirty="0"/>
              <a:t>-</a:t>
            </a:r>
            <a:r>
              <a:rPr lang="zh-TW" altLang="en-US" i="1" dirty="0"/>
              <a:t>歌曲的最後一音與下首歌曲的第一音相差八度音</a:t>
            </a:r>
            <a:r>
              <a:rPr lang="en-US" i="1" dirty="0"/>
              <a:t>, Ex.”</a:t>
            </a:r>
            <a:r>
              <a:rPr lang="zh-TW" altLang="en-US" i="1" dirty="0"/>
              <a:t>坐在寶座上聖潔羔羊</a:t>
            </a:r>
            <a:r>
              <a:rPr lang="en-US" i="1" dirty="0"/>
              <a:t>”</a:t>
            </a:r>
            <a:r>
              <a:rPr lang="en-US" b="1" i="1" dirty="0"/>
              <a:t> </a:t>
            </a:r>
            <a:r>
              <a:rPr lang="en-US" b="1" i="1" dirty="0" err="1"/>
              <a:t>Key:C</a:t>
            </a:r>
            <a:r>
              <a:rPr lang="en-US" i="1" dirty="0"/>
              <a:t>,</a:t>
            </a:r>
            <a:r>
              <a:rPr lang="zh-TW" altLang="en-US" i="1" dirty="0"/>
              <a:t>最後一音為高音</a:t>
            </a:r>
            <a:r>
              <a:rPr lang="en-US" i="1" dirty="0"/>
              <a:t>C)-&gt;”</a:t>
            </a:r>
            <a:r>
              <a:rPr lang="zh-TW" altLang="en-US" i="1" dirty="0"/>
              <a:t>榮耀榮耀哈利路亞</a:t>
            </a:r>
            <a:r>
              <a:rPr lang="en-US" i="1" dirty="0"/>
              <a:t>”(</a:t>
            </a:r>
            <a:r>
              <a:rPr lang="en-US" b="1" i="1" dirty="0" err="1"/>
              <a:t>Key:F</a:t>
            </a:r>
            <a:r>
              <a:rPr lang="en-US" i="1" dirty="0"/>
              <a:t>,</a:t>
            </a:r>
            <a:r>
              <a:rPr lang="zh-TW" altLang="en-US" i="1" dirty="0"/>
              <a:t>第一音是</a:t>
            </a:r>
            <a:r>
              <a:rPr lang="en-US" i="1" dirty="0"/>
              <a:t>C)</a:t>
            </a:r>
            <a:endParaRPr lang="en-US" dirty="0"/>
          </a:p>
          <a:p>
            <a:pPr lvl="0"/>
            <a:endParaRPr lang="en-US" sz="2400" b="1" dirty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29" y="0"/>
            <a:ext cx="9404723" cy="1400530"/>
          </a:xfrm>
        </p:spPr>
        <p:txBody>
          <a:bodyPr/>
          <a:lstStyle/>
          <a:p>
            <a:r>
              <a:rPr lang="zh-TW" altLang="en-US" sz="4400" dirty="0"/>
              <a:t>認識轉調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6" y="820883"/>
            <a:ext cx="8863445" cy="3636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altLang="zh-TW" i="1" dirty="0" smtClean="0"/>
              <a:t>DEMO</a:t>
            </a:r>
            <a:endParaRPr lang="en-US" sz="2400" b="1" dirty="0"/>
          </a:p>
          <a:p>
            <a:pPr lvl="1"/>
            <a:endParaRPr lang="en-US" altLang="zh-TW" b="1" dirty="0" smtClean="0"/>
          </a:p>
          <a:p>
            <a:pPr lvl="1"/>
            <a:endParaRPr lang="en-US" altLang="zh-TW" b="1" dirty="0" smtClean="0"/>
          </a:p>
          <a:p>
            <a:pPr lvl="1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75709" y="-1"/>
            <a:ext cx="9127909" cy="4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9" y="0"/>
            <a:ext cx="6089073" cy="684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84872ED-3B97-FF48-AC2E-B4F483211B75}" vid="{106DDBCA-76C2-C84D-918E-3BC4A48062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LWEC_Worship_Training</Template>
  <TotalTime>2781</TotalTime>
  <Words>706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Gothic</vt:lpstr>
      <vt:lpstr>Wingdings 3</vt:lpstr>
      <vt:lpstr>新細明體</vt:lpstr>
      <vt:lpstr>Arial</vt:lpstr>
      <vt:lpstr>Ion</vt:lpstr>
      <vt:lpstr>認識轉調</vt:lpstr>
      <vt:lpstr>認識轉調</vt:lpstr>
      <vt:lpstr>認識轉調</vt:lpstr>
      <vt:lpstr>認識轉調</vt:lpstr>
      <vt:lpstr>認識轉調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認識簡譜</dc:title>
  <dc:creator>CHIU, VINCENT</dc:creator>
  <cp:lastModifiedBy>CHIU, VINCENT</cp:lastModifiedBy>
  <cp:revision>16</cp:revision>
  <dcterms:created xsi:type="dcterms:W3CDTF">2016-02-22T02:25:01Z</dcterms:created>
  <dcterms:modified xsi:type="dcterms:W3CDTF">2016-03-06T05:09:26Z</dcterms:modified>
</cp:coreProperties>
</file>