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3" r:id="rId8"/>
    <p:sldId id="262" r:id="rId9"/>
    <p:sldId id="260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2" y="1447799"/>
            <a:ext cx="11336482" cy="3329581"/>
          </a:xfrm>
        </p:spPr>
        <p:txBody>
          <a:bodyPr/>
          <a:lstStyle/>
          <a:p>
            <a:r>
              <a:rPr lang="zh-TW" altLang="en-US" sz="6600" dirty="0" smtClean="0"/>
              <a:t>認識和聲與對</a:t>
            </a:r>
            <a:r>
              <a:rPr lang="zh-TW" altLang="en-US" sz="6600" dirty="0"/>
              <a:t>位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434700"/>
          </a:xfrm>
        </p:spPr>
        <p:txBody>
          <a:bodyPr/>
          <a:lstStyle/>
          <a:p>
            <a:r>
              <a:rPr lang="zh-TW" altLang="en-US" dirty="0"/>
              <a:t>邱克</a:t>
            </a:r>
            <a:r>
              <a:rPr lang="zh-TW" altLang="en-US" dirty="0" smtClean="0"/>
              <a:t>勤 </a:t>
            </a:r>
            <a:r>
              <a:rPr lang="en-US" altLang="zh-TW" dirty="0" smtClean="0"/>
              <a:t>03/13/2016</a:t>
            </a:r>
            <a:endParaRPr lang="en-US" altLang="zh-TW" dirty="0"/>
          </a:p>
        </p:txBody>
      </p:sp>
      <p:sp>
        <p:nvSpPr>
          <p:cNvPr id="4" name="TextBox 3"/>
          <p:cNvSpPr txBox="1"/>
          <p:nvPr/>
        </p:nvSpPr>
        <p:spPr>
          <a:xfrm>
            <a:off x="1154955" y="5120640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Vincentchiu.com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9" y="1001284"/>
            <a:ext cx="10350223" cy="46782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dirty="0"/>
              <a:t>對於我們的第一</a:t>
            </a:r>
            <a:r>
              <a:rPr lang="zh-TW" altLang="en-US" sz="2400" dirty="0" smtClean="0"/>
              <a:t>個簡單的配置對位</a:t>
            </a:r>
            <a:r>
              <a:rPr lang="zh-TW" altLang="en-US" sz="2400" dirty="0"/>
              <a:t>，我們將定義一些</a:t>
            </a:r>
            <a:r>
              <a:rPr lang="zh-TW" altLang="en-US" sz="2400" dirty="0" smtClean="0"/>
              <a:t>參數。</a:t>
            </a:r>
            <a:r>
              <a:rPr lang="zh-TW" altLang="en-US" sz="2400" dirty="0"/>
              <a:t>這些不一定</a:t>
            </a:r>
            <a:r>
              <a:rPr lang="zh-TW" altLang="en-US" sz="2400" dirty="0" smtClean="0"/>
              <a:t>是</a:t>
            </a:r>
            <a:r>
              <a:rPr lang="zh-TW" altLang="en-US" sz="2400" dirty="0"/>
              <a:t>配置對位</a:t>
            </a:r>
            <a:r>
              <a:rPr lang="zh-TW" altLang="en-US" sz="2400" dirty="0" smtClean="0"/>
              <a:t>的硬性</a:t>
            </a:r>
            <a:r>
              <a:rPr lang="zh-TW" altLang="en-US" sz="2400" dirty="0"/>
              <a:t>規定，</a:t>
            </a:r>
            <a:r>
              <a:rPr lang="zh-TW" altLang="en-US" sz="2400" dirty="0" smtClean="0"/>
              <a:t>但對初學者而言，提供配置</a:t>
            </a:r>
            <a:r>
              <a:rPr lang="zh-TW" altLang="en-US" sz="2400" dirty="0"/>
              <a:t>對位</a:t>
            </a:r>
            <a:r>
              <a:rPr lang="zh-TW" altLang="en-US" sz="2400" dirty="0" smtClean="0"/>
              <a:t>的簡單原則。 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用</a:t>
            </a:r>
            <a:r>
              <a:rPr lang="en-US" altLang="zh-TW" sz="2400" dirty="0"/>
              <a:t>1</a:t>
            </a:r>
            <a:r>
              <a:rPr lang="zh-TW" altLang="en-US" sz="2400" dirty="0"/>
              <a:t>：</a:t>
            </a:r>
            <a:r>
              <a:rPr lang="en-US" altLang="zh-TW" sz="2400" dirty="0"/>
              <a:t>1</a:t>
            </a:r>
            <a:r>
              <a:rPr lang="zh-TW" altLang="en-US" sz="2400" dirty="0"/>
              <a:t>的節奏比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使用</a:t>
            </a:r>
            <a:r>
              <a:rPr lang="zh-TW" altLang="en-US" sz="2400" dirty="0"/>
              <a:t>相同的節奏模式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2</a:t>
            </a:r>
            <a:r>
              <a:rPr lang="en-US" altLang="zh-TW" sz="2400" dirty="0"/>
              <a:t>.</a:t>
            </a:r>
            <a:r>
              <a:rPr lang="zh-TW" altLang="en-US" sz="2400" dirty="0" smtClean="0"/>
              <a:t>只用鄰近的和諧音程和聲。（例如避免</a:t>
            </a:r>
            <a:r>
              <a:rPr lang="en-US" altLang="zh-TW" sz="2400" dirty="0" smtClean="0"/>
              <a:t>7-&gt;4, 4-&gt;7</a:t>
            </a:r>
            <a:r>
              <a:rPr lang="zh-TW" altLang="en-US" sz="2400" dirty="0" smtClean="0"/>
              <a:t>）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3</a:t>
            </a:r>
            <a:r>
              <a:rPr lang="en-US" altLang="zh-TW" sz="2400" dirty="0"/>
              <a:t>.</a:t>
            </a:r>
            <a:r>
              <a:rPr lang="zh-TW" altLang="en-US" sz="2400" dirty="0" smtClean="0"/>
              <a:t>下聲部</a:t>
            </a:r>
            <a:r>
              <a:rPr lang="zh-TW" altLang="en-US" sz="2400" dirty="0"/>
              <a:t>必須開始</a:t>
            </a:r>
            <a:r>
              <a:rPr lang="zh-TW" altLang="en-US" sz="2400" dirty="0" smtClean="0"/>
              <a:t>和</a:t>
            </a:r>
            <a:r>
              <a:rPr lang="zh-TW" altLang="en-US" sz="2400" dirty="0"/>
              <a:t>結束</a:t>
            </a:r>
            <a:r>
              <a:rPr lang="zh-TW" altLang="en-US" sz="2400" dirty="0" smtClean="0"/>
              <a:t>在該調號的主音。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4</a:t>
            </a:r>
            <a:r>
              <a:rPr lang="en-US" altLang="zh-TW" sz="2400" dirty="0"/>
              <a:t>.</a:t>
            </a:r>
            <a:r>
              <a:rPr lang="zh-TW" altLang="en-US" sz="2400" dirty="0" smtClean="0"/>
              <a:t>上聲部</a:t>
            </a:r>
            <a:r>
              <a:rPr lang="zh-TW" altLang="en-US" sz="2400" dirty="0"/>
              <a:t>必須開始</a:t>
            </a:r>
            <a:r>
              <a:rPr lang="zh-TW" altLang="en-US" sz="2400" dirty="0" smtClean="0"/>
              <a:t>於主音或五度音，</a:t>
            </a:r>
            <a:r>
              <a:rPr lang="zh-TW" altLang="en-US" sz="2400" dirty="0"/>
              <a:t>並</a:t>
            </a:r>
            <a:r>
              <a:rPr lang="zh-TW" altLang="en-US" sz="2400" dirty="0" smtClean="0"/>
              <a:t>在結束於主音或八度音。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5.</a:t>
            </a:r>
            <a:r>
              <a:rPr lang="zh-TW" altLang="en-US" sz="2400" dirty="0" smtClean="0"/>
              <a:t>彼此聲部之間，儘量使用三度和六度音城。避免同音或八度音，</a:t>
            </a:r>
            <a:r>
              <a:rPr lang="zh-TW" altLang="en-US" sz="2400" dirty="0"/>
              <a:t>除了</a:t>
            </a:r>
            <a:r>
              <a:rPr lang="zh-TW" altLang="en-US" sz="2400" dirty="0" smtClean="0"/>
              <a:t>最後的結束音之外。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6.</a:t>
            </a:r>
            <a:r>
              <a:rPr lang="zh-TW" altLang="en-US" sz="2400" dirty="0" smtClean="0"/>
              <a:t>每</a:t>
            </a:r>
            <a:r>
              <a:rPr lang="zh-TW" altLang="en-US" sz="2400" dirty="0"/>
              <a:t>個聲部</a:t>
            </a:r>
            <a:r>
              <a:rPr lang="zh-TW" altLang="en-US" sz="2400" dirty="0" smtClean="0"/>
              <a:t>的音程移動儘可能以最短的音城距離移動。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700266"/>
            <a:ext cx="8466874" cy="17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2523284"/>
            <a:ext cx="8466874" cy="18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4845609"/>
            <a:ext cx="8466874" cy="20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4073" y="4371790"/>
            <a:ext cx="11949545" cy="702488"/>
          </a:xfrm>
        </p:spPr>
        <p:txBody>
          <a:bodyPr>
            <a:normAutofit/>
          </a:bodyPr>
          <a:lstStyle/>
          <a:p>
            <a:pPr lvl="0"/>
            <a:r>
              <a:rPr lang="zh-TW" altLang="en-US" sz="1800" b="1" dirty="0" smtClean="0"/>
              <a:t>有了簡單的對位配置，試著改變節奏。</a:t>
            </a:r>
            <a:endParaRPr lang="en-US" altLang="zh-TW" sz="1800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9226" y="981699"/>
            <a:ext cx="11949545" cy="7024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zh-TW" altLang="en-US" sz="2200" b="1" dirty="0" smtClean="0"/>
              <a:t>配置對位應避免：</a:t>
            </a:r>
            <a:endParaRPr lang="en-US" altLang="zh-TW" sz="2200" b="1" dirty="0" smtClean="0"/>
          </a:p>
          <a:p>
            <a:pPr lvl="1"/>
            <a:r>
              <a:rPr lang="zh-TW" altLang="en-US" sz="2200" b="1" dirty="0" smtClean="0"/>
              <a:t>避免與主旋律有平行的移動線條</a:t>
            </a:r>
            <a:endParaRPr lang="en-US" altLang="zh-TW" sz="2200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33" y="1866041"/>
            <a:ext cx="8541572" cy="208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69225" y="4079335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避免大音程的跳躍</a:t>
            </a:r>
            <a:endParaRPr lang="en-US" altLang="zh-TW" sz="2000" b="1" dirty="0" smtClean="0"/>
          </a:p>
          <a:p>
            <a:pPr lvl="1"/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44" y="4565618"/>
            <a:ext cx="7121561" cy="2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1648" y="1063993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避免不和諧音同時出現，除非能馬上解決至和諧音程。可用低或高八度音程以減低不和諧感，但仍需儘快解決至和諧音程。</a:t>
            </a:r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1866040"/>
            <a:ext cx="76835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648" y="753891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一些例子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92" y="1105135"/>
            <a:ext cx="7925660" cy="55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648" y="753891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一些例子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9" y="0"/>
            <a:ext cx="6954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648" y="753891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一些例子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34" y="1181114"/>
            <a:ext cx="8610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648" y="753891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一些例子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33" y="1227924"/>
            <a:ext cx="87249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71978" y="334851"/>
            <a:ext cx="17997186" cy="55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71978" y="2768957"/>
            <a:ext cx="18217560" cy="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21224" y="472303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2433" y="1866040"/>
            <a:ext cx="170831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38344" y="4565617"/>
            <a:ext cx="19096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1648" y="753891"/>
            <a:ext cx="9158869" cy="70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zh-TW" altLang="en-US" sz="2000" b="1" dirty="0" smtClean="0"/>
              <a:t>一些例子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7" y="1512228"/>
            <a:ext cx="9548603" cy="309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 smtClean="0"/>
              <a:t>認識和聲與對</a:t>
            </a:r>
            <a:r>
              <a:rPr lang="zh-TW" altLang="en-US" sz="4400" dirty="0"/>
              <a:t>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19" y="1658592"/>
            <a:ext cx="10760825" cy="4096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zh-TW" altLang="en-US" sz="2800" dirty="0" smtClean="0"/>
              <a:t>詩歌的對位應用欣賞</a:t>
            </a:r>
            <a:endParaRPr lang="en-US" altLang="zh-TW" sz="2800" dirty="0"/>
          </a:p>
          <a:p>
            <a:pPr lvl="1"/>
            <a:r>
              <a:rPr lang="zh-TW" altLang="en-US" sz="2000" dirty="0" smtClean="0"/>
              <a:t>“我敬拜你”與“在你榮耀中”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“以頌讚為祭獻給你”</a:t>
            </a:r>
            <a:endParaRPr lang="en-US" altLang="zh-TW" sz="2000" dirty="0"/>
          </a:p>
          <a:p>
            <a:pPr lvl="1"/>
            <a:r>
              <a:rPr lang="zh-TW" altLang="en-US" sz="2000" dirty="0" smtClean="0"/>
              <a:t>“每</a:t>
            </a:r>
            <a:r>
              <a:rPr lang="zh-TW" altLang="en-US" sz="2000" dirty="0"/>
              <a:t>時准我要</a:t>
            </a:r>
            <a:r>
              <a:rPr lang="zh-TW" altLang="en-US" sz="2000" dirty="0" smtClean="0"/>
              <a:t>吟詩”與“上帝幫助我”</a:t>
            </a:r>
            <a:endParaRPr lang="en-US" altLang="zh-TW" sz="2000" dirty="0" smtClean="0"/>
          </a:p>
          <a:p>
            <a:pPr marL="457200" lvl="1" indent="0">
              <a:buNone/>
            </a:pPr>
            <a:r>
              <a:rPr lang="en-US" sz="2400" dirty="0"/>
              <a:t>https://</a:t>
            </a:r>
            <a:r>
              <a:rPr lang="en-US" sz="2400" dirty="0" err="1"/>
              <a:t>www.youtube.com</a:t>
            </a:r>
            <a:r>
              <a:rPr lang="en-US" sz="2400" dirty="0"/>
              <a:t>/</a:t>
            </a:r>
            <a:r>
              <a:rPr lang="en-US" sz="2400" dirty="0" err="1"/>
              <a:t>watch?v</a:t>
            </a:r>
            <a:r>
              <a:rPr lang="en-US" sz="2400" dirty="0"/>
              <a:t>=3lN9Qpfdjkc</a:t>
            </a:r>
            <a:endParaRPr lang="en-US" sz="2400" dirty="0" smtClean="0"/>
          </a:p>
          <a:p>
            <a:pPr lvl="0"/>
            <a:endParaRPr lang="en-US" sz="2400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認識對位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19" y="1152983"/>
            <a:ext cx="10760825" cy="53326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2400" b="1" dirty="0"/>
              <a:t>對位法 </a:t>
            </a:r>
            <a:r>
              <a:rPr lang="en-US" altLang="zh-TW" sz="2400" b="1" dirty="0"/>
              <a:t>(counterpoint)</a:t>
            </a:r>
          </a:p>
          <a:p>
            <a:pPr lvl="1"/>
            <a:r>
              <a:rPr lang="zh-TW" altLang="en-US" sz="2000" dirty="0"/>
              <a:t>對位法的英文名稱</a:t>
            </a:r>
            <a:r>
              <a:rPr lang="en-US" altLang="zh-TW" sz="2000" dirty="0"/>
              <a:t>Counterpoint</a:t>
            </a:r>
            <a:r>
              <a:rPr lang="zh-TW" altLang="en-US" sz="2000" dirty="0"/>
              <a:t>來源於拉丁文</a:t>
            </a:r>
            <a:r>
              <a:rPr lang="en-US" altLang="zh-TW" sz="2000" dirty="0" err="1"/>
              <a:t>punctus</a:t>
            </a:r>
            <a:r>
              <a:rPr lang="en-US" altLang="zh-TW" sz="2000" dirty="0"/>
              <a:t> contra punctum</a:t>
            </a:r>
            <a:r>
              <a:rPr lang="zh-TW" altLang="en-US" sz="2000" dirty="0"/>
              <a:t>，意為「音符對音符」。對位法並不是指單獨的音符之間的和弦，而是指旋律之間的相互作用。它既可以是用兩條或兩條以上的旋律交織成和弦，也可以是以多組和弦交織表現出旋律。</a:t>
            </a:r>
            <a:r>
              <a:rPr lang="zh-TW" altLang="en-US" sz="2000" dirty="0">
                <a:solidFill>
                  <a:srgbClr val="FFFF00"/>
                </a:solidFill>
              </a:rPr>
              <a:t>對位與和聲的特點剛好相反</a:t>
            </a:r>
            <a:r>
              <a:rPr lang="zh-TW" altLang="en-US" sz="2000" dirty="0"/>
              <a:t>，</a:t>
            </a:r>
            <a:r>
              <a:rPr lang="zh-TW" altLang="en-US" sz="2000" dirty="0">
                <a:solidFill>
                  <a:srgbClr val="FFFF00"/>
                </a:solidFill>
              </a:rPr>
              <a:t>和聲追求的是縱向的發展</a:t>
            </a:r>
            <a:r>
              <a:rPr lang="zh-TW" altLang="en-US" sz="2000" dirty="0"/>
              <a:t>，除了一條主要的聲部外，其他的聲部在自己的進行中以特定的和聲結構輔助這條主要的聲部；</a:t>
            </a:r>
            <a:r>
              <a:rPr lang="zh-TW" altLang="en-US" sz="2000" dirty="0">
                <a:solidFill>
                  <a:srgbClr val="FFFF00"/>
                </a:solidFill>
              </a:rPr>
              <a:t>對位追求的則是橫向的發展，各個聲部各不相同，但又要互相和諧不衝突</a:t>
            </a:r>
            <a:r>
              <a:rPr lang="zh-TW" altLang="en-US" sz="2000" dirty="0" smtClean="0">
                <a:solidFill>
                  <a:srgbClr val="FFFF00"/>
                </a:solidFill>
              </a:rPr>
              <a:t>。</a:t>
            </a:r>
            <a:endParaRPr lang="en-US" altLang="zh-TW" sz="20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TW" altLang="en-US" sz="2800" b="1" dirty="0" smtClean="0"/>
              <a:t>和聲</a:t>
            </a:r>
            <a:r>
              <a:rPr lang="zh-TW" altLang="en-US" sz="2800" b="1" dirty="0"/>
              <a:t>與</a:t>
            </a:r>
            <a:r>
              <a:rPr lang="zh-TW" altLang="en-US" sz="2800" b="1" dirty="0" smtClean="0"/>
              <a:t>對位的</a:t>
            </a:r>
            <a:r>
              <a:rPr lang="zh-TW" altLang="en-US" sz="2800" b="1" dirty="0" smtClean="0"/>
              <a:t>差異</a:t>
            </a:r>
            <a:r>
              <a:rPr lang="en-US" sz="2800" b="1" dirty="0" smtClean="0"/>
              <a:t>:</a:t>
            </a:r>
            <a:endParaRPr lang="en-US" sz="2800" dirty="0"/>
          </a:p>
          <a:p>
            <a:pPr marL="457200" lvl="1" indent="0">
              <a:buNone/>
            </a:pPr>
            <a:r>
              <a:rPr lang="zh-TW" altLang="en-US" sz="2000" b="1" dirty="0" smtClean="0"/>
              <a:t>為旋律配置和聲與對位，皆為豐富襯托主旋律之美，但：</a:t>
            </a:r>
            <a:endParaRPr lang="en-US" altLang="zh-TW" sz="2000" b="1" dirty="0" smtClean="0"/>
          </a:p>
          <a:p>
            <a:pPr lvl="1"/>
            <a:r>
              <a:rPr lang="zh-TW" altLang="en-US" sz="2000" b="1" dirty="0" smtClean="0"/>
              <a:t>和聲</a:t>
            </a:r>
            <a:r>
              <a:rPr lang="en-US" altLang="zh-TW" sz="2000" dirty="0"/>
              <a:t>--</a:t>
            </a:r>
            <a:r>
              <a:rPr lang="zh-TW" altLang="en-US" sz="2000" u="sng" dirty="0"/>
              <a:t>一切以和弦之美為首要條件</a:t>
            </a:r>
            <a:r>
              <a:rPr lang="en-US" altLang="zh-TW" sz="2000" u="sng" dirty="0"/>
              <a:t>,</a:t>
            </a:r>
            <a:r>
              <a:rPr lang="zh-TW" altLang="en-US" sz="2000" dirty="0"/>
              <a:t>除主旋律需稍微注意旋律之美外</a:t>
            </a:r>
            <a:r>
              <a:rPr lang="en-US" altLang="zh-TW" sz="2000" dirty="0"/>
              <a:t>,</a:t>
            </a:r>
            <a:r>
              <a:rPr lang="zh-TW" altLang="en-US" sz="2000" dirty="0"/>
              <a:t>其他聲部不希望</a:t>
            </a:r>
            <a:r>
              <a:rPr lang="zh-TW" altLang="en-US" sz="2000" dirty="0" smtClean="0"/>
              <a:t>旋律變化</a:t>
            </a:r>
            <a:r>
              <a:rPr lang="zh-TW" altLang="en-US" sz="2000" dirty="0"/>
              <a:t>太多</a:t>
            </a:r>
            <a:r>
              <a:rPr lang="en-US" altLang="zh-TW" sz="2000" dirty="0" smtClean="0"/>
              <a:t>.</a:t>
            </a:r>
          </a:p>
          <a:p>
            <a:pPr lvl="1"/>
            <a:r>
              <a:rPr lang="zh-TW" altLang="en-US" sz="2000" b="1" dirty="0"/>
              <a:t>對位</a:t>
            </a:r>
            <a:r>
              <a:rPr lang="en-US" altLang="zh-TW" sz="2000" dirty="0"/>
              <a:t>--</a:t>
            </a:r>
            <a:r>
              <a:rPr lang="zh-TW" altLang="en-US" sz="2000" dirty="0"/>
              <a:t>由定律</a:t>
            </a:r>
            <a:r>
              <a:rPr lang="en-US" altLang="zh-TW" sz="2000" dirty="0"/>
              <a:t>(</a:t>
            </a:r>
            <a:r>
              <a:rPr lang="zh-TW" altLang="en-US" sz="2000" dirty="0"/>
              <a:t>首先產生的旋律</a:t>
            </a:r>
            <a:r>
              <a:rPr lang="en-US" altLang="zh-TW" sz="2000" dirty="0"/>
              <a:t>)</a:t>
            </a:r>
            <a:r>
              <a:rPr lang="zh-TW" altLang="en-US" sz="2000" dirty="0"/>
              <a:t>與依照協和與不協和等對出來的數個新旋律相互結合在一起的作法</a:t>
            </a:r>
            <a:r>
              <a:rPr lang="en-US" altLang="zh-TW" sz="2000" dirty="0"/>
              <a:t>,</a:t>
            </a:r>
            <a:r>
              <a:rPr lang="zh-TW" altLang="en-US" sz="2000" dirty="0"/>
              <a:t>這些旋律 </a:t>
            </a:r>
            <a:r>
              <a:rPr lang="zh-TW" altLang="en-US" sz="2000" u="sng" dirty="0"/>
              <a:t>不論單獨彈奏或同時彈奏</a:t>
            </a:r>
            <a:r>
              <a:rPr lang="en-US" altLang="zh-TW" sz="2000" u="sng" dirty="0"/>
              <a:t>,</a:t>
            </a:r>
            <a:r>
              <a:rPr lang="zh-TW" altLang="en-US" sz="2000" u="sng" dirty="0"/>
              <a:t>都必須講究旋律之美</a:t>
            </a:r>
            <a:r>
              <a:rPr lang="en-US" altLang="zh-TW" sz="2000" dirty="0"/>
              <a:t>.</a:t>
            </a:r>
          </a:p>
          <a:p>
            <a:pPr lvl="1"/>
            <a:endParaRPr lang="en-US" altLang="zh-TW" sz="2000" dirty="0" smtClean="0"/>
          </a:p>
          <a:p>
            <a:pPr lvl="1"/>
            <a:endParaRPr lang="en-US" sz="2400" dirty="0" smtClean="0"/>
          </a:p>
          <a:p>
            <a:pPr lvl="0"/>
            <a:endParaRPr lang="en-US" sz="2400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認識對位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19" y="1214244"/>
            <a:ext cx="10760825" cy="904571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b="1" dirty="0" smtClean="0"/>
              <a:t>和聲－強調“垂直”的發展，不需要追求橫向的旋律之美</a:t>
            </a:r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1727" y="7169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18407" y="4873338"/>
            <a:ext cx="15923391" cy="5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6828" y="2948522"/>
            <a:ext cx="183098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6" y="1823575"/>
            <a:ext cx="9002333" cy="20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43954" y="50485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79319" y="3968767"/>
            <a:ext cx="10760825" cy="904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zh-TW" altLang="en-US" sz="2400" b="1" dirty="0" smtClean="0"/>
              <a:t>對位－強調“橫向”的發展，追求橫向的旋律之美，</a:t>
            </a:r>
            <a:r>
              <a:rPr lang="zh-TW" altLang="en-US" sz="2400" b="1" dirty="0"/>
              <a:t>各</a:t>
            </a:r>
            <a:r>
              <a:rPr lang="zh-TW" altLang="en-US" sz="2400" b="1" dirty="0"/>
              <a:t>個聲部各不相同，但又要互相和諧不衝突</a:t>
            </a:r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06827" y="4787548"/>
            <a:ext cx="181941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26" y="4909726"/>
            <a:ext cx="9002333" cy="18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02" y="-93518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配置和聲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27" y="693066"/>
            <a:ext cx="11949545" cy="6813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聲部－轉位</a:t>
            </a:r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6111" y="1184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4974" y="3917372"/>
            <a:ext cx="13615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0073" y="5919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34971" y="6070599"/>
            <a:ext cx="142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10614" y="1179684"/>
            <a:ext cx="183948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1179684"/>
            <a:ext cx="9427335" cy="17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10612" y="3116632"/>
            <a:ext cx="191742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2" y="3116632"/>
            <a:ext cx="9427335" cy="16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1" y="5118276"/>
            <a:ext cx="9427335" cy="15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8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02" y="-93518"/>
            <a:ext cx="9404723" cy="1400530"/>
          </a:xfrm>
        </p:spPr>
        <p:txBody>
          <a:bodyPr/>
          <a:lstStyle/>
          <a:p>
            <a:r>
              <a:rPr lang="zh-TW" altLang="en-US" sz="4400" dirty="0"/>
              <a:t>配置和聲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20" y="744956"/>
            <a:ext cx="11949545" cy="702488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b="1" dirty="0" smtClean="0"/>
              <a:t>將和弦轉位</a:t>
            </a:r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6111" y="1184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4974" y="3917372"/>
            <a:ext cx="13615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0073" y="5919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34971" y="6070599"/>
            <a:ext cx="142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2202" y="735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28102" y="4816369"/>
            <a:ext cx="15028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8794" y="2087384"/>
            <a:ext cx="20352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3" y="1246853"/>
            <a:ext cx="9116060" cy="14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8402" y="3499540"/>
            <a:ext cx="184535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2" y="2813503"/>
            <a:ext cx="9116062" cy="11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01" y="4231295"/>
            <a:ext cx="9119950" cy="247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02" y="-93518"/>
            <a:ext cx="9404723" cy="1400530"/>
          </a:xfrm>
        </p:spPr>
        <p:txBody>
          <a:bodyPr/>
          <a:lstStyle/>
          <a:p>
            <a:r>
              <a:rPr lang="zh-TW" altLang="en-US" sz="4400" dirty="0"/>
              <a:t>配置和聲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120" y="735512"/>
            <a:ext cx="11949545" cy="702488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b="1" dirty="0" smtClean="0"/>
              <a:t>各聲部有較優美的旋律線條</a:t>
            </a:r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6111" y="1184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4974" y="3917372"/>
            <a:ext cx="13615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46110" y="5523995"/>
            <a:ext cx="10468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en-US" dirty="0"/>
              <a:t>**</a:t>
            </a:r>
            <a:r>
              <a:rPr lang="zh-TW" altLang="en-US" dirty="0" smtClean="0"/>
              <a:t>*創建人聲聲部或</a:t>
            </a:r>
            <a:r>
              <a:rPr lang="zh-TW" altLang="en-US" dirty="0"/>
              <a:t>樂器和聲一個好</a:t>
            </a:r>
            <a:r>
              <a:rPr lang="zh-TW" altLang="en-US" dirty="0" smtClean="0"/>
              <a:t>的竅門是自己試唱</a:t>
            </a:r>
            <a:r>
              <a:rPr lang="zh-TW" altLang="en-US" dirty="0"/>
              <a:t>每</a:t>
            </a:r>
            <a:r>
              <a:rPr lang="zh-TW" altLang="en-US" dirty="0" smtClean="0"/>
              <a:t>一聲部。如果感覺是很乏味或很難唱</a:t>
            </a:r>
            <a:r>
              <a:rPr lang="zh-TW" altLang="en-US" dirty="0"/>
              <a:t>，</a:t>
            </a:r>
            <a:r>
              <a:rPr lang="zh-TW" altLang="en-US" dirty="0" smtClean="0"/>
              <a:t>考慮用不同的和弦轉位，或聲部之間互換音符。</a:t>
            </a:r>
            <a:r>
              <a:rPr lang="zh-TW" altLang="en-US" dirty="0"/>
              <a:t>最好</a:t>
            </a:r>
            <a:r>
              <a:rPr lang="zh-TW" altLang="en-US" dirty="0" smtClean="0"/>
              <a:t>的和聲聲部就是，即使自己的聲部單獨唱也是好聽！</a:t>
            </a:r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34971" y="6070599"/>
            <a:ext cx="142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2202" y="735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28102" y="4816369"/>
            <a:ext cx="15028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78794" y="2087384"/>
            <a:ext cx="20352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8402" y="3499540"/>
            <a:ext cx="184535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487313" y="1271110"/>
            <a:ext cx="16899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13" y="1271111"/>
            <a:ext cx="8854422" cy="34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02" y="-93518"/>
            <a:ext cx="9404723" cy="1400530"/>
          </a:xfrm>
        </p:spPr>
        <p:txBody>
          <a:bodyPr/>
          <a:lstStyle/>
          <a:p>
            <a:r>
              <a:rPr lang="zh-TW" altLang="en-US" sz="4400" dirty="0"/>
              <a:t>配置和聲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754" y="819349"/>
            <a:ext cx="11182492" cy="1303349"/>
          </a:xfrm>
        </p:spPr>
        <p:txBody>
          <a:bodyPr>
            <a:normAutofit/>
          </a:bodyPr>
          <a:lstStyle/>
          <a:p>
            <a:r>
              <a:rPr lang="en-US" altLang="zh-TW" sz="2200" dirty="0"/>
              <a:t>1.</a:t>
            </a:r>
            <a:r>
              <a:rPr lang="zh-TW" altLang="en-US" sz="2200" dirty="0"/>
              <a:t>一般來說</a:t>
            </a:r>
            <a:r>
              <a:rPr lang="zh-TW" altLang="en-US" sz="2200" dirty="0" smtClean="0"/>
              <a:t>，聲部彼此音程應該以最短可能距離</a:t>
            </a:r>
            <a:r>
              <a:rPr lang="zh-TW" altLang="en-US" sz="2200" dirty="0"/>
              <a:t>音程</a:t>
            </a:r>
            <a:r>
              <a:rPr lang="zh-TW" altLang="en-US" sz="2200" dirty="0" smtClean="0"/>
              <a:t>的移動</a:t>
            </a:r>
            <a:endParaRPr lang="en-US" altLang="zh-TW" sz="2200" dirty="0" smtClean="0"/>
          </a:p>
          <a:p>
            <a:r>
              <a:rPr lang="en-US" altLang="zh-TW" sz="2200" dirty="0" smtClean="0"/>
              <a:t>2</a:t>
            </a:r>
            <a:r>
              <a:rPr lang="en-US" altLang="zh-TW" sz="2200" dirty="0"/>
              <a:t>.</a:t>
            </a:r>
            <a:r>
              <a:rPr lang="zh-TW" altLang="en-US" sz="2200" dirty="0" smtClean="0"/>
              <a:t>避免平行</a:t>
            </a:r>
            <a:r>
              <a:rPr lang="zh-TW" altLang="en-US" sz="2200" dirty="0"/>
              <a:t>“</a:t>
            </a:r>
            <a:r>
              <a:rPr lang="zh-TW" altLang="en-US" sz="2200" dirty="0" smtClean="0"/>
              <a:t>完全</a:t>
            </a:r>
            <a:r>
              <a:rPr lang="zh-TW" altLang="en-US" sz="2200" dirty="0"/>
              <a:t>四度，五度，或八度</a:t>
            </a:r>
            <a:r>
              <a:rPr lang="zh-TW" altLang="en-US" sz="2200" dirty="0" smtClean="0"/>
              <a:t>”音程移動的聲部。但聲部可以平行三度或六度</a:t>
            </a:r>
            <a:r>
              <a:rPr lang="zh-TW" altLang="en-US" sz="2200" dirty="0"/>
              <a:t>音程</a:t>
            </a:r>
            <a:r>
              <a:rPr lang="zh-TW" altLang="en-US" sz="2200" dirty="0" smtClean="0"/>
              <a:t>移動</a:t>
            </a:r>
            <a:r>
              <a:rPr lang="zh-TW" altLang="en-US" sz="2200" dirty="0"/>
              <a:t>。</a:t>
            </a:r>
            <a:endParaRPr lang="en-US" sz="3000" u="sng" dirty="0"/>
          </a:p>
          <a:p>
            <a:pPr lvl="0"/>
            <a:endParaRPr lang="en-US" sz="2400" b="1" dirty="0"/>
          </a:p>
          <a:p>
            <a:pPr lvl="1"/>
            <a:endParaRPr lang="en-US" altLang="zh-TW" b="1" dirty="0" smtClean="0"/>
          </a:p>
          <a:p>
            <a:pPr lvl="1"/>
            <a:endParaRPr lang="en-US" altLang="zh-TW" b="1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6111" y="11845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4974" y="3917372"/>
            <a:ext cx="136158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660073" y="59199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34971" y="6070599"/>
            <a:ext cx="142162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2202" y="7355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028102" y="4816369"/>
            <a:ext cx="15028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71" y="1756063"/>
            <a:ext cx="8602223" cy="49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9" y="0"/>
            <a:ext cx="9404723" cy="1400530"/>
          </a:xfrm>
        </p:spPr>
        <p:txBody>
          <a:bodyPr/>
          <a:lstStyle/>
          <a:p>
            <a:r>
              <a:rPr lang="zh-TW" altLang="en-US" sz="4400" dirty="0" smtClean="0"/>
              <a:t>配置對位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487" y="1400530"/>
            <a:ext cx="10041130" cy="2566262"/>
          </a:xfrm>
        </p:spPr>
        <p:txBody>
          <a:bodyPr>
            <a:normAutofit/>
          </a:bodyPr>
          <a:lstStyle/>
          <a:p>
            <a:pPr lvl="0"/>
            <a:r>
              <a:rPr lang="zh-TW" altLang="en-US" sz="2400" dirty="0" smtClean="0"/>
              <a:t>對位法－就</a:t>
            </a:r>
            <a:r>
              <a:rPr lang="zh-TW" altLang="en-US" sz="2400" dirty="0"/>
              <a:t>是</a:t>
            </a:r>
            <a:r>
              <a:rPr lang="zh-TW" altLang="en-US" sz="2400" dirty="0" smtClean="0"/>
              <a:t>將兩</a:t>
            </a:r>
            <a:r>
              <a:rPr lang="zh-TW" altLang="en-US" sz="2400" dirty="0"/>
              <a:t>個或更多</a:t>
            </a:r>
            <a:r>
              <a:rPr lang="zh-TW" altLang="en-US" sz="2400" dirty="0" smtClean="0"/>
              <a:t>的聲部旋律線條同時彈奏或演唱，仍然和諧好聽。不同於和聲，該</a:t>
            </a:r>
            <a:r>
              <a:rPr lang="zh-TW" altLang="en-US" sz="2400" dirty="0"/>
              <a:t>和</a:t>
            </a:r>
            <a:r>
              <a:rPr lang="zh-TW" altLang="en-US" sz="2400" dirty="0" smtClean="0"/>
              <a:t>聲聲部分</a:t>
            </a:r>
            <a:r>
              <a:rPr lang="zh-TW" altLang="en-US" sz="2400" dirty="0"/>
              <a:t>附屬於主旋律</a:t>
            </a:r>
            <a:r>
              <a:rPr lang="zh-TW" altLang="en-US" sz="2400" dirty="0" smtClean="0"/>
              <a:t>，對位則強調這</a:t>
            </a:r>
            <a:r>
              <a:rPr lang="zh-TW" altLang="en-US" sz="2400" dirty="0"/>
              <a:t>兩個旋律聲部具有相等</a:t>
            </a:r>
            <a:r>
              <a:rPr lang="zh-TW" altLang="en-US" sz="2400" dirty="0" smtClean="0"/>
              <a:t>的重要性。</a:t>
            </a:r>
            <a:endParaRPr lang="en-US" altLang="zh-TW" sz="2400" dirty="0" smtClean="0"/>
          </a:p>
          <a:p>
            <a:pPr lvl="0"/>
            <a:r>
              <a:rPr lang="zh-TW" altLang="en-US" sz="2400" dirty="0" smtClean="0"/>
              <a:t>對位強調各個聲部不僅要具有優美的</a:t>
            </a:r>
            <a:r>
              <a:rPr lang="zh-TW" altLang="en-US" sz="2400" dirty="0"/>
              <a:t>旋律</a:t>
            </a:r>
            <a:r>
              <a:rPr lang="zh-TW" altLang="en-US" sz="2400" dirty="0" smtClean="0"/>
              <a:t>線條</a:t>
            </a:r>
            <a:r>
              <a:rPr lang="en-US" altLang="zh-TW" sz="2400" dirty="0" smtClean="0"/>
              <a:t>;</a:t>
            </a:r>
            <a:r>
              <a:rPr lang="zh-TW" altLang="en-US" sz="2400" dirty="0"/>
              <a:t>他們還</a:t>
            </a:r>
            <a:r>
              <a:rPr lang="zh-TW" altLang="en-US" sz="2400" dirty="0" smtClean="0"/>
              <a:t>必須彼此和諧地配搭在同一和弦架構底下。也就是說，</a:t>
            </a:r>
            <a:r>
              <a:rPr lang="zh-TW" altLang="en-US" sz="2400" dirty="0"/>
              <a:t>如果</a:t>
            </a:r>
            <a:r>
              <a:rPr lang="zh-TW" altLang="en-US" sz="2400" dirty="0" smtClean="0"/>
              <a:t>你對對位旋律來彈奏相對應主旋律的和弦，不能產生不和諧，</a:t>
            </a:r>
            <a:r>
              <a:rPr lang="zh-TW" altLang="en-US" sz="2400" dirty="0"/>
              <a:t>不</a:t>
            </a:r>
            <a:r>
              <a:rPr lang="zh-TW" altLang="en-US" sz="2400" dirty="0" smtClean="0"/>
              <a:t>搭調 。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75709" y="-1"/>
            <a:ext cx="9127909" cy="4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84872ED-3B97-FF48-AC2E-B4F483211B75}" vid="{106DDBCA-76C2-C84D-918E-3BC4A48062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LWEC_Worship_Training</Template>
  <TotalTime>3403</TotalTime>
  <Words>830</Words>
  <Application>Microsoft Macintosh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Century Gothic</vt:lpstr>
      <vt:lpstr>Wingdings 3</vt:lpstr>
      <vt:lpstr>新細明體</vt:lpstr>
      <vt:lpstr>Arial</vt:lpstr>
      <vt:lpstr>Ion</vt:lpstr>
      <vt:lpstr>認識和聲與對位</vt:lpstr>
      <vt:lpstr>認識和聲與對位</vt:lpstr>
      <vt:lpstr>認識對位</vt:lpstr>
      <vt:lpstr>認識對位</vt:lpstr>
      <vt:lpstr>配置和聲</vt:lpstr>
      <vt:lpstr>配置和聲</vt:lpstr>
      <vt:lpstr>配置和聲</vt:lpstr>
      <vt:lpstr>配置和聲</vt:lpstr>
      <vt:lpstr>配置對位</vt:lpstr>
      <vt:lpstr>配置對位</vt:lpstr>
      <vt:lpstr>配置對位</vt:lpstr>
      <vt:lpstr>配置對位</vt:lpstr>
      <vt:lpstr>配置對位</vt:lpstr>
      <vt:lpstr>配置對位</vt:lpstr>
      <vt:lpstr>配置對位</vt:lpstr>
      <vt:lpstr>配置對位</vt:lpstr>
      <vt:lpstr>配置對位</vt:lpstr>
      <vt:lpstr>配置對位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認識簡譜</dc:title>
  <dc:creator>CHIU, VINCENT</dc:creator>
  <cp:lastModifiedBy>CHIU, VINCENT</cp:lastModifiedBy>
  <cp:revision>39</cp:revision>
  <dcterms:created xsi:type="dcterms:W3CDTF">2016-02-22T02:25:01Z</dcterms:created>
  <dcterms:modified xsi:type="dcterms:W3CDTF">2016-03-13T04:55:48Z</dcterms:modified>
</cp:coreProperties>
</file>