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2" r:id="rId13"/>
    <p:sldId id="271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84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認識</a:t>
            </a:r>
            <a:r>
              <a:rPr lang="zh-TW" altLang="en-US" dirty="0"/>
              <a:t>和弦進行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邱克</a:t>
            </a:r>
            <a:r>
              <a:rPr lang="zh-TW" altLang="en-US" dirty="0" smtClean="0"/>
              <a:t>勤 </a:t>
            </a:r>
            <a:r>
              <a:rPr lang="en-US" altLang="zh-TW" dirty="0" smtClean="0"/>
              <a:t>02/28/2016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3" y="-166256"/>
            <a:ext cx="9404723" cy="803135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7091" y="235312"/>
            <a:ext cx="12469091" cy="6622688"/>
          </a:xfrm>
        </p:spPr>
        <p:txBody>
          <a:bodyPr>
            <a:noAutofit/>
          </a:bodyPr>
          <a:lstStyle/>
          <a:p>
            <a:r>
              <a:rPr lang="zh-TW" altLang="en-US" sz="2400" b="1" u="sng" dirty="0"/>
              <a:t>練習運用</a:t>
            </a:r>
            <a:r>
              <a:rPr lang="en-US" sz="2400" b="1" u="sng" dirty="0"/>
              <a:t>:</a:t>
            </a:r>
            <a:endParaRPr lang="en-US" sz="2400" u="sng" dirty="0"/>
          </a:p>
          <a:p>
            <a:pPr marL="457200" lvl="1" indent="0">
              <a:buNone/>
            </a:pPr>
            <a:r>
              <a:rPr lang="en-US" sz="2000" b="1" dirty="0"/>
              <a:t> </a:t>
            </a:r>
            <a:r>
              <a:rPr lang="zh-TW" altLang="en-US" sz="2000" b="1" dirty="0" smtClean="0"/>
              <a:t>如何</a:t>
            </a:r>
            <a:r>
              <a:rPr lang="zh-TW" altLang="en-US" sz="2000" b="1" dirty="0"/>
              <a:t>為只有主旋律的</a:t>
            </a:r>
            <a:r>
              <a:rPr lang="zh-TW" altLang="en-US" sz="2000" b="1" dirty="0" smtClean="0"/>
              <a:t>歌曲配和</a:t>
            </a:r>
            <a:r>
              <a:rPr lang="zh-TW" altLang="en-US" sz="2000" b="1" dirty="0"/>
              <a:t>弦</a:t>
            </a:r>
            <a:r>
              <a:rPr lang="en-US" sz="2000" b="1" dirty="0"/>
              <a:t>?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/>
              <a:t>先確定調號</a:t>
            </a:r>
            <a:r>
              <a:rPr lang="en-US" sz="2000" b="1" dirty="0"/>
              <a:t>: </a:t>
            </a:r>
            <a:r>
              <a:rPr lang="zh-TW" altLang="en-US" sz="2000" b="1" dirty="0"/>
              <a:t>大調或小調</a:t>
            </a:r>
            <a:r>
              <a:rPr lang="en-US" sz="2000" b="1" dirty="0"/>
              <a:t>,</a:t>
            </a:r>
            <a:r>
              <a:rPr lang="zh-TW" altLang="en-US" sz="2000" b="1" dirty="0"/>
              <a:t>記為</a:t>
            </a:r>
            <a:r>
              <a:rPr lang="en-US" sz="2000" b="1" dirty="0"/>
              <a:t>I </a:t>
            </a:r>
            <a:r>
              <a:rPr lang="zh-TW" altLang="en-US" sz="2000" b="1" dirty="0"/>
              <a:t>或</a:t>
            </a:r>
            <a:r>
              <a:rPr lang="en-US" sz="2000" b="1" dirty="0" err="1"/>
              <a:t>IVm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/>
              <a:t>通常歌曲的第一或最後小節的和弦為該調記法的和弦</a:t>
            </a:r>
            <a:r>
              <a:rPr lang="en-US" sz="2000" b="1" dirty="0"/>
              <a:t>.</a:t>
            </a:r>
            <a:r>
              <a:rPr lang="zh-TW" altLang="en-US" sz="2000" b="1" dirty="0"/>
              <a:t>例如</a:t>
            </a:r>
            <a:r>
              <a:rPr lang="en-US" sz="2000" b="1" dirty="0"/>
              <a:t>C</a:t>
            </a:r>
            <a:r>
              <a:rPr lang="zh-TW" altLang="en-US" sz="2000" b="1" dirty="0"/>
              <a:t>大調通常以</a:t>
            </a:r>
            <a:r>
              <a:rPr lang="en-US" sz="2000" b="1" dirty="0"/>
              <a:t>C</a:t>
            </a:r>
            <a:r>
              <a:rPr lang="zh-TW" altLang="en-US" sz="2000" b="1" dirty="0"/>
              <a:t>和弦為開始和結束</a:t>
            </a:r>
            <a:r>
              <a:rPr lang="en-US" sz="2000" b="1" dirty="0"/>
              <a:t>. C</a:t>
            </a:r>
            <a:r>
              <a:rPr lang="zh-TW" altLang="en-US" sz="2000" b="1" dirty="0"/>
              <a:t>小調</a:t>
            </a:r>
            <a:r>
              <a:rPr lang="en-US" sz="2000" b="1" dirty="0"/>
              <a:t>(</a:t>
            </a:r>
            <a:r>
              <a:rPr lang="zh-TW" altLang="en-US" sz="2000" b="1" dirty="0"/>
              <a:t>記為</a:t>
            </a:r>
            <a:r>
              <a:rPr lang="en-US" sz="2000" b="1" dirty="0"/>
              <a:t> Am) </a:t>
            </a:r>
            <a:r>
              <a:rPr lang="zh-TW" altLang="en-US" sz="2000" b="1" dirty="0"/>
              <a:t>通常以</a:t>
            </a:r>
            <a:r>
              <a:rPr lang="en-US" sz="2000" b="1" dirty="0"/>
              <a:t>Am</a:t>
            </a:r>
            <a:r>
              <a:rPr lang="zh-TW" altLang="en-US" sz="2000" b="1" dirty="0"/>
              <a:t>和弦為開始和結束</a:t>
            </a:r>
            <a:r>
              <a:rPr lang="en-US" sz="2000" b="1" dirty="0"/>
              <a:t>.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/>
              <a:t>分析該小節的每一音符</a:t>
            </a:r>
            <a:r>
              <a:rPr lang="en-US" sz="2000" b="1" dirty="0"/>
              <a:t>, </a:t>
            </a:r>
            <a:r>
              <a:rPr lang="zh-TW" altLang="en-US" sz="2000" b="1" dirty="0"/>
              <a:t>可用簡譜方便註記</a:t>
            </a:r>
            <a:r>
              <a:rPr lang="en-US" sz="2000" b="1" dirty="0"/>
              <a:t>, </a:t>
            </a:r>
            <a:r>
              <a:rPr lang="zh-TW" altLang="en-US" sz="2000" b="1" dirty="0"/>
              <a:t>然後再轉調至該調號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/>
              <a:t>配以在該小節出現最多和弦組成音的和弦為其和弦</a:t>
            </a:r>
            <a:r>
              <a:rPr lang="en-US" sz="2000" b="1" dirty="0"/>
              <a:t>.</a:t>
            </a:r>
            <a:r>
              <a:rPr lang="zh-TW" altLang="en-US" sz="2000" b="1" dirty="0"/>
              <a:t>也可在該小節使用超過兩個</a:t>
            </a:r>
            <a:r>
              <a:rPr lang="zh-TW" altLang="en-US" sz="2000" b="1" dirty="0" smtClean="0"/>
              <a:t>和</a:t>
            </a:r>
            <a:r>
              <a:rPr lang="zh-TW" altLang="en-US" sz="2000" b="1" dirty="0"/>
              <a:t>弦</a:t>
            </a:r>
            <a:r>
              <a:rPr lang="en-US" sz="2000" b="1" dirty="0" smtClean="0"/>
              <a:t>,</a:t>
            </a:r>
            <a:r>
              <a:rPr lang="zh-TW" altLang="en-US" sz="2000" b="1" dirty="0"/>
              <a:t>如果如此更能搭配使用和弦組成音</a:t>
            </a:r>
            <a:r>
              <a:rPr lang="en-US" sz="2000" b="1" dirty="0"/>
              <a:t>.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/>
              <a:t>時值較長的音，比如在</a:t>
            </a:r>
            <a:r>
              <a:rPr lang="en-US" sz="2000" b="1" dirty="0"/>
              <a:t>4/4</a:t>
            </a:r>
            <a:r>
              <a:rPr lang="zh-TW" altLang="en-US" sz="2000" b="1" dirty="0"/>
              <a:t>拍的歌裡，有一小節只有</a:t>
            </a:r>
            <a:r>
              <a:rPr lang="en-US" sz="2000" b="1" dirty="0"/>
              <a:t>5</a:t>
            </a:r>
            <a:r>
              <a:rPr lang="zh-TW" altLang="en-US" sz="2000" b="1" dirty="0"/>
              <a:t>和</a:t>
            </a:r>
            <a:r>
              <a:rPr lang="en-US" sz="2000" b="1" dirty="0"/>
              <a:t>6</a:t>
            </a:r>
            <a:r>
              <a:rPr lang="zh-TW" altLang="en-US" sz="2000" b="1" dirty="0"/>
              <a:t>兩個音，但</a:t>
            </a:r>
            <a:r>
              <a:rPr lang="en-US" sz="2000" b="1" dirty="0"/>
              <a:t>5</a:t>
            </a:r>
            <a:r>
              <a:rPr lang="zh-TW" altLang="en-US" sz="2000" b="1" dirty="0"/>
              <a:t>佔了三拍，而</a:t>
            </a:r>
            <a:r>
              <a:rPr lang="en-US" sz="2000" b="1" dirty="0"/>
              <a:t>6</a:t>
            </a:r>
            <a:r>
              <a:rPr lang="zh-TW" altLang="en-US" sz="2000" b="1" dirty="0"/>
              <a:t>只有一拍，考慮配</a:t>
            </a:r>
            <a:r>
              <a:rPr lang="en-US" sz="2000" b="1" dirty="0"/>
              <a:t>G</a:t>
            </a:r>
            <a:r>
              <a:rPr lang="zh-TW" altLang="en-US" sz="2000" b="1" dirty="0"/>
              <a:t>或</a:t>
            </a:r>
            <a:r>
              <a:rPr lang="en-US" sz="2000" b="1" dirty="0"/>
              <a:t>G7</a:t>
            </a:r>
            <a:r>
              <a:rPr lang="zh-TW" altLang="en-US" sz="2000" b="1" dirty="0"/>
              <a:t>和弦</a:t>
            </a:r>
            <a:r>
              <a:rPr lang="en-US" sz="2000" b="1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/>
              <a:t>優先考慮在重拍的音。比如</a:t>
            </a:r>
            <a:r>
              <a:rPr lang="en-US" altLang="zh-TW" sz="2000" b="1" dirty="0"/>
              <a:t>4/4</a:t>
            </a:r>
            <a:r>
              <a:rPr lang="zh-TW" altLang="en-US" sz="2000" b="1" dirty="0"/>
              <a:t>的歌裡，有一小節</a:t>
            </a:r>
            <a:r>
              <a:rPr lang="en-US" altLang="zh-TW" sz="2000" b="1" dirty="0"/>
              <a:t>4</a:t>
            </a:r>
            <a:r>
              <a:rPr lang="zh-TW" altLang="en-US" sz="2000" b="1" dirty="0"/>
              <a:t>和</a:t>
            </a:r>
            <a:r>
              <a:rPr lang="en-US" altLang="zh-TW" sz="2000" b="1" dirty="0"/>
              <a:t>6</a:t>
            </a:r>
            <a:r>
              <a:rPr lang="zh-TW" altLang="en-US" sz="2000" b="1" dirty="0"/>
              <a:t>在一、三拍，</a:t>
            </a:r>
            <a:r>
              <a:rPr lang="en-US" altLang="zh-TW" sz="2000" b="1" dirty="0"/>
              <a:t>5</a:t>
            </a:r>
            <a:r>
              <a:rPr lang="zh-TW" altLang="en-US" sz="2000" b="1" dirty="0"/>
              <a:t>和</a:t>
            </a:r>
            <a:r>
              <a:rPr lang="en-US" altLang="zh-TW" sz="2000" b="1" dirty="0"/>
              <a:t>2</a:t>
            </a:r>
            <a:r>
              <a:rPr lang="zh-TW" altLang="en-US" sz="2000" b="1" dirty="0"/>
              <a:t>在二、四拍，優先考慮配</a:t>
            </a:r>
            <a:r>
              <a:rPr lang="en-US" altLang="zh-TW" sz="2000" b="1" dirty="0"/>
              <a:t>F</a:t>
            </a:r>
            <a:r>
              <a:rPr lang="zh-TW" altLang="en-US" sz="2000" b="1" dirty="0"/>
              <a:t>和弦</a:t>
            </a:r>
            <a:r>
              <a:rPr lang="zh-TW" altLang="en-US" sz="2000" b="1" dirty="0" smtClean="0"/>
              <a:t>。</a:t>
            </a:r>
            <a:endParaRPr lang="en-US" altLang="zh-TW" sz="2000" b="1" dirty="0" smtClean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 smtClean="0"/>
              <a:t>如果連續有兩個小節使用同一和弦</a:t>
            </a:r>
            <a:r>
              <a:rPr lang="en-US" sz="2000" b="1" dirty="0" smtClean="0"/>
              <a:t>,</a:t>
            </a:r>
            <a:r>
              <a:rPr lang="zh-TW" altLang="en-US" sz="2000" b="1" dirty="0" smtClean="0"/>
              <a:t>此時就要使用該和弦的代理</a:t>
            </a:r>
            <a:r>
              <a:rPr lang="zh-TW" altLang="en-US" sz="2000" b="1" dirty="0" smtClean="0"/>
              <a:t>和弦</a:t>
            </a:r>
            <a:r>
              <a:rPr lang="en-US" altLang="zh-TW" sz="2000" b="1" dirty="0" smtClean="0"/>
              <a:t>(</a:t>
            </a:r>
            <a:r>
              <a:rPr lang="zh-TW" altLang="en-US" sz="2000" dirty="0"/>
              <a:t>兩個和弦之間，若有兩個以上的相同音，就可以互相</a:t>
            </a:r>
            <a:r>
              <a:rPr lang="zh-TW" altLang="en-US" sz="2000" dirty="0" smtClean="0"/>
              <a:t>替換</a:t>
            </a:r>
            <a:r>
              <a:rPr lang="en-US" altLang="zh-TW" sz="2000" dirty="0" smtClean="0"/>
              <a:t>, </a:t>
            </a:r>
            <a:r>
              <a:rPr lang="zh-TW" altLang="en-US" sz="2000" dirty="0" smtClean="0"/>
              <a:t>例如：</a:t>
            </a:r>
            <a:r>
              <a:rPr lang="en-US" altLang="zh-TW" sz="2000" dirty="0" smtClean="0"/>
              <a:t>C, Am, </a:t>
            </a:r>
            <a:r>
              <a:rPr lang="en-US" altLang="zh-TW" sz="2000" dirty="0" err="1" smtClean="0"/>
              <a:t>Em</a:t>
            </a:r>
            <a:r>
              <a:rPr lang="zh-TW" altLang="en-US" sz="2000" dirty="0"/>
              <a:t> </a:t>
            </a:r>
            <a:r>
              <a:rPr lang="en-US" altLang="zh-TW" sz="2000" dirty="0" smtClean="0"/>
              <a:t>)</a:t>
            </a:r>
            <a:r>
              <a:rPr lang="zh-TW" altLang="en-US" sz="2000" b="1" dirty="0" smtClean="0"/>
              <a:t>代換</a:t>
            </a:r>
            <a:r>
              <a:rPr lang="zh-TW" altLang="en-US" sz="2000" b="1" dirty="0" smtClean="0"/>
              <a:t>第二個和弦</a:t>
            </a:r>
            <a:r>
              <a:rPr lang="en-US" sz="2000" b="1" dirty="0" smtClean="0"/>
              <a:t>, </a:t>
            </a:r>
            <a:r>
              <a:rPr lang="zh-TW" altLang="en-US" sz="2000" b="1" dirty="0" smtClean="0"/>
              <a:t>以避免重複</a:t>
            </a:r>
            <a:r>
              <a:rPr lang="en-US" sz="2000" b="1" dirty="0" smtClean="0"/>
              <a:t>.</a:t>
            </a:r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 smtClean="0"/>
              <a:t>在最後一小節的</a:t>
            </a:r>
            <a:r>
              <a:rPr lang="en-US" sz="2000" b="1" dirty="0" smtClean="0"/>
              <a:t> I </a:t>
            </a:r>
            <a:r>
              <a:rPr lang="zh-TW" altLang="en-US" sz="2000" b="1" dirty="0" smtClean="0"/>
              <a:t>和弦之前</a:t>
            </a:r>
            <a:r>
              <a:rPr lang="en-US" sz="2000" b="1" dirty="0" smtClean="0"/>
              <a:t>,</a:t>
            </a:r>
            <a:r>
              <a:rPr lang="zh-TW" altLang="en-US" sz="2000" b="1" dirty="0" smtClean="0"/>
              <a:t>通常可用</a:t>
            </a:r>
            <a:r>
              <a:rPr lang="en-US" sz="2000" b="1" dirty="0" smtClean="0"/>
              <a:t>V (</a:t>
            </a:r>
            <a:r>
              <a:rPr lang="zh-TW" altLang="en-US" sz="2000" b="1" dirty="0" smtClean="0"/>
              <a:t>或</a:t>
            </a:r>
            <a:r>
              <a:rPr lang="en-US" sz="2000" b="1" dirty="0" smtClean="0"/>
              <a:t> V</a:t>
            </a:r>
            <a:r>
              <a:rPr lang="en-US" sz="2000" b="1" baseline="-25000" dirty="0" smtClean="0"/>
              <a:t>7</a:t>
            </a:r>
            <a:r>
              <a:rPr lang="en-US" sz="2000" b="1" dirty="0" smtClean="0"/>
              <a:t>) ,</a:t>
            </a:r>
            <a:r>
              <a:rPr lang="zh-TW" altLang="en-US" sz="2000" b="1" dirty="0" smtClean="0"/>
              <a:t>以增加最後一小節和弦期待解決之感</a:t>
            </a:r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000" b="1" dirty="0" smtClean="0"/>
              <a:t>運用和弦進行理論</a:t>
            </a:r>
            <a:r>
              <a:rPr lang="en-US" sz="2000" b="1" dirty="0" smtClean="0"/>
              <a:t>(Chord Progression ), </a:t>
            </a:r>
            <a:r>
              <a:rPr lang="zh-TW" altLang="en-US" sz="2000" b="1" dirty="0" smtClean="0"/>
              <a:t>一些自然的“解決”，如</a:t>
            </a:r>
            <a:r>
              <a:rPr lang="en-US" sz="2000" b="1" dirty="0" smtClean="0"/>
              <a:t>G</a:t>
            </a:r>
            <a:r>
              <a:rPr lang="zh-TW" altLang="en-US" sz="2000" b="1" dirty="0" smtClean="0"/>
              <a:t>或</a:t>
            </a:r>
            <a:r>
              <a:rPr lang="en-US" sz="2000" b="1" dirty="0" smtClean="0"/>
              <a:t>G7</a:t>
            </a:r>
            <a:r>
              <a:rPr lang="zh-TW" altLang="en-US" sz="2000" b="1" dirty="0" smtClean="0"/>
              <a:t>走向</a:t>
            </a:r>
            <a:r>
              <a:rPr lang="en-US" sz="2000" b="1" dirty="0" smtClean="0"/>
              <a:t>C</a:t>
            </a:r>
            <a:r>
              <a:rPr lang="zh-TW" altLang="en-US" sz="2000" b="1" dirty="0" smtClean="0"/>
              <a:t>肯定比</a:t>
            </a:r>
            <a:r>
              <a:rPr lang="en-US" sz="2000" b="1" dirty="0" err="1" smtClean="0"/>
              <a:t>Em</a:t>
            </a:r>
            <a:r>
              <a:rPr lang="zh-TW" altLang="en-US" sz="2000" b="1" dirty="0" smtClean="0"/>
              <a:t>走向</a:t>
            </a:r>
            <a:r>
              <a:rPr lang="en-US" sz="2000" b="1" dirty="0" smtClean="0"/>
              <a:t>C</a:t>
            </a:r>
            <a:r>
              <a:rPr lang="zh-TW" altLang="en-US" sz="2000" b="1" dirty="0" smtClean="0"/>
              <a:t>更舒服，特別是在附歌轉向主歌的時候</a:t>
            </a:r>
            <a:r>
              <a:rPr lang="en-US" sz="2000" b="1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48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1" y="0"/>
            <a:ext cx="9404723" cy="803135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3" y="1303520"/>
            <a:ext cx="8825550" cy="555448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344" y="789169"/>
            <a:ext cx="11590020" cy="1028701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 smtClean="0"/>
              <a:t>只用</a:t>
            </a:r>
            <a:r>
              <a:rPr lang="en-US" altLang="zh-TW" sz="2400" dirty="0" smtClean="0"/>
              <a:t>I</a:t>
            </a:r>
            <a:r>
              <a:rPr lang="zh-TW" altLang="en-US" sz="2400" dirty="0" smtClean="0"/>
              <a:t>， </a:t>
            </a:r>
            <a:r>
              <a:rPr lang="en-US" altLang="zh-TW" sz="2400" dirty="0" smtClean="0"/>
              <a:t>IV</a:t>
            </a:r>
            <a:r>
              <a:rPr lang="zh-TW" altLang="en-US" sz="2400" dirty="0" smtClean="0"/>
              <a:t>， </a:t>
            </a:r>
            <a:r>
              <a:rPr lang="en-US" altLang="zh-TW" sz="2400" dirty="0" smtClean="0"/>
              <a:t>V</a:t>
            </a:r>
            <a:r>
              <a:rPr lang="zh-TW" altLang="en-US" sz="2400" dirty="0" smtClean="0"/>
              <a:t>和弦</a:t>
            </a:r>
            <a:r>
              <a:rPr lang="en-US" altLang="zh-TW" sz="2400" dirty="0" smtClean="0"/>
              <a:t> – C, F, 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22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1" y="0"/>
            <a:ext cx="9404723" cy="803135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344" y="789169"/>
            <a:ext cx="11590020" cy="1028701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 smtClean="0"/>
              <a:t>只用</a:t>
            </a:r>
            <a:r>
              <a:rPr lang="en-US" altLang="zh-TW" sz="2400" dirty="0" smtClean="0"/>
              <a:t>I</a:t>
            </a:r>
            <a:r>
              <a:rPr lang="zh-TW" altLang="en-US" sz="2400" dirty="0" smtClean="0"/>
              <a:t>， </a:t>
            </a:r>
            <a:r>
              <a:rPr lang="en-US" altLang="zh-TW" sz="2400" dirty="0" smtClean="0"/>
              <a:t>IV</a:t>
            </a:r>
            <a:r>
              <a:rPr lang="zh-TW" altLang="en-US" sz="2400" dirty="0" smtClean="0"/>
              <a:t>， </a:t>
            </a:r>
            <a:r>
              <a:rPr lang="en-US" altLang="zh-TW" sz="2400" dirty="0" smtClean="0"/>
              <a:t>V</a:t>
            </a:r>
            <a:r>
              <a:rPr lang="zh-TW" altLang="en-US" sz="2400" dirty="0" smtClean="0"/>
              <a:t>和弦</a:t>
            </a:r>
            <a:r>
              <a:rPr lang="en-US" altLang="zh-TW" sz="2400" dirty="0" smtClean="0"/>
              <a:t> – C, F, G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41" y="1308100"/>
            <a:ext cx="88265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1" y="0"/>
            <a:ext cx="9404723" cy="803135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344" y="789169"/>
            <a:ext cx="11590020" cy="1028701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 smtClean="0"/>
              <a:t>加入</a:t>
            </a:r>
            <a:r>
              <a:rPr lang="en-US" altLang="zh-TW" sz="2400" dirty="0" smtClean="0"/>
              <a:t>III</a:t>
            </a:r>
            <a:r>
              <a:rPr lang="zh-TW" altLang="en-US" sz="2400" dirty="0" smtClean="0"/>
              <a:t>， </a:t>
            </a:r>
            <a:r>
              <a:rPr lang="en-US" altLang="zh-TW" sz="2400" dirty="0" smtClean="0"/>
              <a:t>VI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– C, F, G, Am, </a:t>
            </a:r>
            <a:r>
              <a:rPr lang="en-US" altLang="zh-TW" sz="2400" dirty="0" err="1" smtClean="0"/>
              <a:t>Em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04" y="1303519"/>
            <a:ext cx="88265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1" y="109817"/>
            <a:ext cx="9404723" cy="1400530"/>
          </a:xfrm>
        </p:spPr>
        <p:txBody>
          <a:bodyPr/>
          <a:lstStyle/>
          <a:p>
            <a:pPr lvl="0"/>
            <a:r>
              <a:rPr lang="en-US" altLang="en-US" sz="4400" b="1" dirty="0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4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sz="4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4350" y="948582"/>
            <a:ext cx="14726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</a:t>
            </a:r>
            <a:r>
              <a:rPr kumimoji="0" lang="zh-TW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填入每一升降的調號及其小調調號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任一調號的左邊即是它的IV和弦,右邊即是它的V和弦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510347"/>
            <a:ext cx="7040880" cy="52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2834" y="32443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charset="0"/>
              </a:rPr>
              <a:t>和弦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71" y="86957"/>
            <a:ext cx="9404723" cy="1400530"/>
          </a:xfrm>
        </p:spPr>
        <p:txBody>
          <a:bodyPr/>
          <a:lstStyle/>
          <a:p>
            <a:pPr lvl="0"/>
            <a:r>
              <a:rPr lang="en-US" altLang="en-US" sz="4400" b="1" dirty="0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4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sz="44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10" y="224116"/>
            <a:ext cx="6096248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71" y="86957"/>
            <a:ext cx="9404723" cy="1400530"/>
          </a:xfrm>
        </p:spPr>
        <p:txBody>
          <a:bodyPr/>
          <a:lstStyle/>
          <a:p>
            <a:pPr lvl="0"/>
            <a:r>
              <a:rPr lang="en-US" altLang="en-US" sz="4400" b="1" dirty="0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4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sz="44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20" y="787222"/>
            <a:ext cx="7801610" cy="60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394460"/>
            <a:ext cx="9318333" cy="4853939"/>
          </a:xfrm>
        </p:spPr>
        <p:txBody>
          <a:bodyPr>
            <a:normAutofit lnSpcReduction="10000"/>
          </a:bodyPr>
          <a:lstStyle/>
          <a:p>
            <a:pPr lvl="0"/>
            <a:r>
              <a:rPr lang="zh-TW" altLang="en-US" sz="2800" dirty="0"/>
              <a:t>和弦進行</a:t>
            </a:r>
            <a:r>
              <a:rPr lang="en-US" sz="2800" dirty="0"/>
              <a:t>(Chord progression):</a:t>
            </a:r>
          </a:p>
          <a:p>
            <a:r>
              <a:rPr lang="zh-TW" altLang="en-US" sz="2800" dirty="0"/>
              <a:t>個別的和弦雖然已相當好聽和諧</a:t>
            </a:r>
            <a:r>
              <a:rPr lang="en-US" sz="2800" dirty="0"/>
              <a:t>,</a:t>
            </a:r>
            <a:r>
              <a:rPr lang="zh-TW" altLang="en-US" sz="2800" dirty="0"/>
              <a:t>但實際運用上</a:t>
            </a:r>
            <a:r>
              <a:rPr lang="en-US" sz="2800" dirty="0"/>
              <a:t>,</a:t>
            </a:r>
            <a:r>
              <a:rPr lang="zh-TW" altLang="en-US" sz="2800" dirty="0"/>
              <a:t>是將他們排列使用在一起成為一序列連串和弦稱為和弦進行</a:t>
            </a:r>
            <a:r>
              <a:rPr lang="en-US" sz="2800" dirty="0"/>
              <a:t>.</a:t>
            </a:r>
            <a:r>
              <a:rPr lang="zh-TW" altLang="en-US" sz="2800" dirty="0"/>
              <a:t>這些搭配一起的這一序列和弦提供了該首歌曲旋律的和聲基礎</a:t>
            </a:r>
            <a:r>
              <a:rPr lang="en-US" sz="2800" dirty="0"/>
              <a:t>,</a:t>
            </a:r>
            <a:r>
              <a:rPr lang="zh-TW" altLang="en-US" sz="2800" dirty="0"/>
              <a:t>也推進了該首歌曲的行進</a:t>
            </a:r>
            <a:r>
              <a:rPr lang="en-US" sz="2800" dirty="0"/>
              <a:t>. </a:t>
            </a:r>
            <a:r>
              <a:rPr lang="zh-TW" altLang="en-US" sz="2800" dirty="0"/>
              <a:t>這些和弦可以簡單到只有二或三個不同的和弦</a:t>
            </a:r>
            <a:r>
              <a:rPr lang="en-US" sz="2800" dirty="0"/>
              <a:t>.</a:t>
            </a:r>
            <a:r>
              <a:rPr lang="zh-TW" altLang="en-US" sz="2800" dirty="0"/>
              <a:t>許多歌曲只需用三個和弦</a:t>
            </a:r>
            <a:r>
              <a:rPr lang="en-US" sz="2800" dirty="0"/>
              <a:t> – C, F </a:t>
            </a:r>
            <a:r>
              <a:rPr lang="zh-TW" altLang="en-US" sz="2800" dirty="0"/>
              <a:t>和 </a:t>
            </a:r>
            <a:r>
              <a:rPr lang="en-US" sz="2800" dirty="0"/>
              <a:t>G(C </a:t>
            </a:r>
            <a:r>
              <a:rPr lang="zh-TW" altLang="en-US" sz="2800" dirty="0"/>
              <a:t>調</a:t>
            </a:r>
            <a:r>
              <a:rPr lang="en-US" sz="2800" dirty="0"/>
              <a:t>)</a:t>
            </a:r>
            <a:r>
              <a:rPr lang="zh-TW" altLang="en-US" sz="2800" dirty="0"/>
              <a:t>就足夠了</a:t>
            </a:r>
            <a:r>
              <a:rPr lang="en-US" sz="2800" dirty="0"/>
              <a:t>? </a:t>
            </a:r>
            <a:r>
              <a:rPr lang="zh-TW" altLang="en-US" sz="2800" dirty="0"/>
              <a:t>事實上</a:t>
            </a:r>
            <a:r>
              <a:rPr lang="en-US" sz="2800" dirty="0"/>
              <a:t>,</a:t>
            </a:r>
            <a:r>
              <a:rPr lang="zh-TW" altLang="en-US" sz="2800" dirty="0"/>
              <a:t>這三個和弦就構成了最基本的和弦進行</a:t>
            </a:r>
            <a:r>
              <a:rPr lang="en-US" sz="2800" dirty="0"/>
              <a:t>.</a:t>
            </a:r>
          </a:p>
          <a:p>
            <a:pPr lvl="0"/>
            <a:r>
              <a:rPr lang="zh-TW" altLang="en-US" sz="2800" dirty="0"/>
              <a:t>和弦和旋律</a:t>
            </a:r>
            <a:r>
              <a:rPr lang="en-US" sz="2800" dirty="0"/>
              <a:t>: </a:t>
            </a:r>
            <a:r>
              <a:rPr lang="zh-TW" altLang="en-US" sz="2800" dirty="0"/>
              <a:t>和弦先或旋律先</a:t>
            </a:r>
            <a:r>
              <a:rPr lang="en-US" sz="2800" dirty="0"/>
              <a:t>?</a:t>
            </a:r>
          </a:p>
          <a:p>
            <a:pPr lvl="1"/>
            <a:r>
              <a:rPr lang="zh-TW" altLang="en-US" sz="2800" dirty="0"/>
              <a:t>先從旋律開始</a:t>
            </a:r>
            <a:r>
              <a:rPr lang="en-US" sz="2800" dirty="0"/>
              <a:t>,</a:t>
            </a:r>
            <a:r>
              <a:rPr lang="zh-TW" altLang="en-US" sz="2800" dirty="0"/>
              <a:t>然後搭配和弦</a:t>
            </a:r>
            <a:endParaRPr lang="en-US" sz="2800" dirty="0"/>
          </a:p>
          <a:p>
            <a:pPr lvl="1"/>
            <a:r>
              <a:rPr lang="zh-TW" altLang="en-US" sz="2800" dirty="0"/>
              <a:t>從既有的和弦進行當中</a:t>
            </a:r>
            <a:r>
              <a:rPr lang="en-US" sz="2800" dirty="0"/>
              <a:t>,</a:t>
            </a:r>
            <a:r>
              <a:rPr lang="zh-TW" altLang="en-US" sz="2800" dirty="0"/>
              <a:t>去創作旋律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71" y="0"/>
            <a:ext cx="9404723" cy="1400530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" y="754381"/>
            <a:ext cx="10584180" cy="2343149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pPr lvl="1"/>
            <a:r>
              <a:rPr lang="zh-TW" altLang="en-US" sz="2400" dirty="0"/>
              <a:t>當我們描述和弦進行</a:t>
            </a:r>
            <a:r>
              <a:rPr lang="en-US" sz="2400" dirty="0"/>
              <a:t>,</a:t>
            </a:r>
            <a:r>
              <a:rPr lang="zh-TW" altLang="en-US" sz="2400" dirty="0"/>
              <a:t>我們同常使用羅馬數字和弦記法而不管他的調號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zh-TW" altLang="en-US" sz="2400" dirty="0"/>
              <a:t>在這些和弦當中</a:t>
            </a:r>
            <a:r>
              <a:rPr lang="en-US" sz="2400" dirty="0"/>
              <a:t>, </a:t>
            </a:r>
            <a:r>
              <a:rPr lang="zh-TW" altLang="en-US" sz="2400" dirty="0"/>
              <a:t>最重要的和弦</a:t>
            </a:r>
            <a:r>
              <a:rPr lang="en-US" sz="2400" dirty="0"/>
              <a:t>-</a:t>
            </a:r>
            <a:r>
              <a:rPr lang="zh-TW" altLang="en-US" sz="2400" dirty="0"/>
              <a:t>我們稱之為</a:t>
            </a:r>
            <a:r>
              <a:rPr lang="en-US" sz="2400" dirty="0"/>
              <a:t>”</a:t>
            </a:r>
            <a:r>
              <a:rPr lang="zh-TW" altLang="en-US" sz="2400" dirty="0"/>
              <a:t>主要和弦</a:t>
            </a:r>
            <a:r>
              <a:rPr lang="en-US" sz="2400" dirty="0"/>
              <a:t>”- I, IV and V. (</a:t>
            </a:r>
            <a:r>
              <a:rPr lang="zh-TW" altLang="en-US" sz="2400" dirty="0"/>
              <a:t>或在小調</a:t>
            </a:r>
            <a:r>
              <a:rPr lang="en-US" sz="2400" dirty="0"/>
              <a:t>, I(m), IV(m), V</a:t>
            </a:r>
            <a:r>
              <a:rPr lang="en-US" sz="2400" baseline="-25000" dirty="0"/>
              <a:t>7</a:t>
            </a:r>
            <a:r>
              <a:rPr lang="en-US" sz="2400" dirty="0"/>
              <a:t>)</a:t>
            </a:r>
            <a:r>
              <a:rPr lang="zh-TW" altLang="en-US" sz="2400" dirty="0"/>
              <a:t>這些和弦只使用大音階</a:t>
            </a:r>
            <a:r>
              <a:rPr lang="en-US" sz="2400" dirty="0"/>
              <a:t>,</a:t>
            </a:r>
            <a:r>
              <a:rPr lang="zh-TW" altLang="en-US" sz="2400" dirty="0"/>
              <a:t>而且整首歌曲可以只使用這三種和弦</a:t>
            </a:r>
            <a:endParaRPr lang="en-US" sz="2400" dirty="0"/>
          </a:p>
          <a:p>
            <a:pPr lvl="1"/>
            <a:endParaRPr lang="en-US" sz="2400" dirty="0"/>
          </a:p>
          <a:p>
            <a:pPr lvl="0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50" y="3097530"/>
            <a:ext cx="9870279" cy="35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71" y="228600"/>
            <a:ext cx="9404723" cy="1171930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071" y="1588771"/>
            <a:ext cx="11590020" cy="3006089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/>
              <a:t>建立和弦進行</a:t>
            </a:r>
            <a:r>
              <a:rPr lang="en-US" sz="2400" dirty="0"/>
              <a:t>:</a:t>
            </a:r>
          </a:p>
          <a:p>
            <a:pPr lvl="1"/>
            <a:r>
              <a:rPr lang="en-US" sz="2400" dirty="0"/>
              <a:t>I-&gt;IV-&gt;I-&gt;V </a:t>
            </a:r>
          </a:p>
          <a:p>
            <a:r>
              <a:rPr lang="en-US" sz="2400" dirty="0"/>
              <a:t>C-&gt;F-&gt;C-&gt;G   (C </a:t>
            </a:r>
            <a:r>
              <a:rPr lang="zh-TW" altLang="en-US" sz="2400" dirty="0"/>
              <a:t>調</a:t>
            </a:r>
            <a:r>
              <a:rPr lang="en-US" sz="2400" dirty="0"/>
              <a:t>)</a:t>
            </a:r>
          </a:p>
          <a:p>
            <a:r>
              <a:rPr lang="en-US" sz="2400" dirty="0"/>
              <a:t>G-&gt;C-&gt;G-&gt;D  (G </a:t>
            </a:r>
            <a:r>
              <a:rPr lang="zh-TW" altLang="en-US" sz="2400" dirty="0"/>
              <a:t>調</a:t>
            </a:r>
            <a:r>
              <a:rPr lang="en-US" sz="2400" dirty="0"/>
              <a:t>)</a:t>
            </a:r>
          </a:p>
          <a:p>
            <a:pPr lvl="1"/>
            <a:r>
              <a:rPr lang="zh-TW" altLang="en-US" sz="2400" dirty="0"/>
              <a:t>最終回到主調號和弦</a:t>
            </a:r>
            <a:r>
              <a:rPr lang="en-US" sz="2400" dirty="0"/>
              <a:t>(</a:t>
            </a:r>
            <a:r>
              <a:rPr lang="en-US" sz="2400" b="1" dirty="0"/>
              <a:t>I</a:t>
            </a:r>
            <a:r>
              <a:rPr lang="en-US" sz="2400" dirty="0"/>
              <a:t>): </a:t>
            </a:r>
            <a:r>
              <a:rPr lang="zh-TW" altLang="en-US" sz="2400" dirty="0"/>
              <a:t>和弦進行的主要目標就是最終能回到主調號和弦</a:t>
            </a:r>
            <a:r>
              <a:rPr lang="en-US" sz="2400" dirty="0"/>
              <a:t>I(</a:t>
            </a:r>
            <a:r>
              <a:rPr lang="zh-TW" altLang="en-US" sz="2400" dirty="0"/>
              <a:t>若在小調</a:t>
            </a:r>
            <a:r>
              <a:rPr lang="en-US" sz="2400" dirty="0"/>
              <a:t>, </a:t>
            </a:r>
            <a:r>
              <a:rPr lang="zh-TW" altLang="en-US" sz="2400" dirty="0"/>
              <a:t>主調號和弦是</a:t>
            </a:r>
            <a:r>
              <a:rPr lang="en-US" sz="2400" dirty="0"/>
              <a:t> VI(m))</a:t>
            </a:r>
          </a:p>
          <a:p>
            <a:pPr lvl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70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501" y="228600"/>
            <a:ext cx="9404723" cy="1400530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" y="1131569"/>
            <a:ext cx="11590020" cy="1908811"/>
          </a:xfrm>
        </p:spPr>
        <p:txBody>
          <a:bodyPr>
            <a:noAutofit/>
          </a:bodyPr>
          <a:lstStyle/>
          <a:p>
            <a:pPr lvl="1"/>
            <a:r>
              <a:rPr lang="zh-TW" altLang="en-US" sz="2400" smtClean="0"/>
              <a:t>和</a:t>
            </a:r>
            <a:r>
              <a:rPr lang="zh-TW" altLang="en-US" sz="2400" dirty="0"/>
              <a:t>弦進行的編排是能引領至另一和弦</a:t>
            </a:r>
            <a:r>
              <a:rPr lang="en-US" sz="2400" dirty="0"/>
              <a:t>:</a:t>
            </a:r>
          </a:p>
          <a:p>
            <a:pPr lvl="2"/>
            <a:r>
              <a:rPr lang="zh-TW" altLang="en-US" sz="2400" dirty="0"/>
              <a:t>和弦引導</a:t>
            </a:r>
            <a:r>
              <a:rPr lang="en-US" sz="2400" dirty="0"/>
              <a:t>–</a:t>
            </a:r>
            <a:r>
              <a:rPr lang="zh-TW" altLang="en-US" sz="2400" dirty="0"/>
              <a:t>在許多情況下</a:t>
            </a:r>
            <a:r>
              <a:rPr lang="en-US" sz="2400" dirty="0"/>
              <a:t>, </a:t>
            </a:r>
            <a:r>
              <a:rPr lang="zh-TW" altLang="en-US" sz="2400" dirty="0"/>
              <a:t>和弦進行的編排是依據一些簡單原則 </a:t>
            </a:r>
            <a:r>
              <a:rPr lang="en-US" sz="2400" dirty="0"/>
              <a:t>-</a:t>
            </a:r>
            <a:r>
              <a:rPr lang="zh-TW" altLang="en-US" sz="2400" dirty="0"/>
              <a:t>和弦引導</a:t>
            </a:r>
            <a:r>
              <a:rPr lang="en-US" sz="2400" dirty="0"/>
              <a:t>(chord leading),</a:t>
            </a:r>
            <a:r>
              <a:rPr lang="zh-TW" altLang="en-US" sz="2400" dirty="0"/>
              <a:t>也就是說某一和弦會傾向引導至另一和弦</a:t>
            </a:r>
            <a:r>
              <a:rPr lang="en-US" sz="2400" dirty="0"/>
              <a:t>.</a:t>
            </a:r>
          </a:p>
          <a:p>
            <a:pPr lvl="2"/>
            <a:r>
              <a:rPr lang="zh-TW" altLang="en-US" sz="2400" dirty="0"/>
              <a:t>和弦引導參考原則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818" y="3074323"/>
            <a:ext cx="7597616" cy="334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71" y="434340"/>
            <a:ext cx="9404723" cy="1400530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" y="1497329"/>
            <a:ext cx="11590020" cy="4869181"/>
          </a:xfrm>
        </p:spPr>
        <p:txBody>
          <a:bodyPr>
            <a:noAutofit/>
          </a:bodyPr>
          <a:lstStyle/>
          <a:p>
            <a:pPr lvl="2"/>
            <a:r>
              <a:rPr lang="zh-TW" altLang="en-US" sz="2800" dirty="0" smtClean="0"/>
              <a:t>一些</a:t>
            </a:r>
            <a:r>
              <a:rPr lang="zh-TW" altLang="en-US" sz="2800" dirty="0"/>
              <a:t>例子</a:t>
            </a:r>
            <a:r>
              <a:rPr lang="en-US" sz="2800" dirty="0"/>
              <a:t>: </a:t>
            </a:r>
          </a:p>
          <a:p>
            <a:pPr lvl="3"/>
            <a:r>
              <a:rPr lang="en-US" sz="2800" dirty="0"/>
              <a:t>I-&gt;II-&gt;V-&gt;I  (C</a:t>
            </a:r>
            <a:r>
              <a:rPr lang="zh-TW" altLang="en-US" sz="2800" dirty="0"/>
              <a:t>調</a:t>
            </a:r>
            <a:r>
              <a:rPr lang="en-US" sz="2800" dirty="0"/>
              <a:t>, C-&gt;</a:t>
            </a:r>
            <a:r>
              <a:rPr lang="en-US" sz="2800" dirty="0" err="1"/>
              <a:t>Dm</a:t>
            </a:r>
            <a:r>
              <a:rPr lang="en-US" sz="2800" dirty="0"/>
              <a:t>-&gt;G-&gt;C)</a:t>
            </a:r>
          </a:p>
          <a:p>
            <a:pPr lvl="3"/>
            <a:r>
              <a:rPr lang="en-US" sz="2800" dirty="0"/>
              <a:t>I-&gt;VI-&gt;IV-&gt;V-&gt;I     (C</a:t>
            </a:r>
            <a:r>
              <a:rPr lang="zh-TW" altLang="en-US" sz="2800" dirty="0"/>
              <a:t>調</a:t>
            </a:r>
            <a:r>
              <a:rPr lang="en-US" sz="2800" dirty="0"/>
              <a:t>, C-&gt;Am-&gt;F-&gt;G-&gt;C)</a:t>
            </a:r>
          </a:p>
          <a:p>
            <a:pPr lvl="3"/>
            <a:r>
              <a:rPr lang="en-US" sz="2800" dirty="0"/>
              <a:t>I-&gt;VI-&gt;II-&gt;V-&gt;I    (C</a:t>
            </a:r>
            <a:r>
              <a:rPr lang="zh-TW" altLang="en-US" sz="2800" dirty="0"/>
              <a:t>調</a:t>
            </a:r>
            <a:r>
              <a:rPr lang="en-US" sz="2800" dirty="0"/>
              <a:t>, C-&gt;Am-&gt;</a:t>
            </a:r>
            <a:r>
              <a:rPr lang="en-US" sz="2800" dirty="0" err="1"/>
              <a:t>Dm</a:t>
            </a:r>
            <a:r>
              <a:rPr lang="en-US" sz="2800" dirty="0"/>
              <a:t>-&gt;G-&gt;C)</a:t>
            </a:r>
          </a:p>
          <a:p>
            <a:pPr lvl="2"/>
            <a:endParaRPr lang="en-US" sz="2800" dirty="0"/>
          </a:p>
          <a:p>
            <a:pPr lvl="1"/>
            <a:endParaRPr lang="en-US" sz="2800" dirty="0" smtClean="0"/>
          </a:p>
          <a:p>
            <a:pPr lvl="2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74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71" y="0"/>
            <a:ext cx="9404723" cy="1400530"/>
          </a:xfrm>
        </p:spPr>
        <p:txBody>
          <a:bodyPr/>
          <a:lstStyle/>
          <a:p>
            <a:r>
              <a:rPr lang="zh-TW" altLang="en-US" dirty="0"/>
              <a:t>認識和</a:t>
            </a:r>
            <a:r>
              <a:rPr lang="zh-TW" altLang="en-US" dirty="0" smtClean="0"/>
              <a:t>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" y="754381"/>
            <a:ext cx="11590020" cy="6195060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/>
              <a:t>和弦進行的終止</a:t>
            </a:r>
            <a:r>
              <a:rPr lang="en-US" sz="2400" dirty="0"/>
              <a:t>:</a:t>
            </a:r>
          </a:p>
          <a:p>
            <a:pPr lvl="1"/>
            <a:r>
              <a:rPr lang="zh-TW" altLang="en-US" sz="2400" dirty="0"/>
              <a:t>完全終止式</a:t>
            </a:r>
            <a:r>
              <a:rPr lang="en-US" sz="2400" dirty="0"/>
              <a:t>(Perfect Cadence): </a:t>
            </a:r>
          </a:p>
          <a:p>
            <a:pPr lvl="2"/>
            <a:r>
              <a:rPr lang="zh-TW" altLang="en-US" sz="2400" dirty="0"/>
              <a:t>最常用的歌曲結束和弦進行是使用</a:t>
            </a:r>
            <a:r>
              <a:rPr lang="en-US" sz="2400" dirty="0"/>
              <a:t>V (</a:t>
            </a:r>
            <a:r>
              <a:rPr lang="zh-TW" altLang="en-US" sz="2400" dirty="0"/>
              <a:t>或</a:t>
            </a:r>
            <a:r>
              <a:rPr lang="en-US" sz="2400" dirty="0"/>
              <a:t> V</a:t>
            </a:r>
            <a:r>
              <a:rPr lang="en-US" sz="2400" baseline="-25000" dirty="0"/>
              <a:t>7</a:t>
            </a:r>
            <a:r>
              <a:rPr lang="en-US" sz="2400" dirty="0"/>
              <a:t>) </a:t>
            </a:r>
            <a:r>
              <a:rPr lang="zh-TW" altLang="en-US" sz="2400" dirty="0"/>
              <a:t>和弦去創造一種張力</a:t>
            </a:r>
            <a:r>
              <a:rPr lang="en-US" sz="2400" dirty="0"/>
              <a:t>,</a:t>
            </a:r>
            <a:r>
              <a:rPr lang="zh-TW" altLang="en-US" sz="2400" dirty="0"/>
              <a:t>然後期待用</a:t>
            </a:r>
            <a:r>
              <a:rPr lang="en-US" sz="2400" dirty="0"/>
              <a:t>I</a:t>
            </a:r>
            <a:r>
              <a:rPr lang="zh-TW" altLang="en-US" sz="2400" dirty="0"/>
              <a:t>和弦去緩解或解決此種張力</a:t>
            </a:r>
            <a:endParaRPr lang="en-US" sz="2400" dirty="0"/>
          </a:p>
          <a:p>
            <a:pPr lvl="2"/>
            <a:r>
              <a:rPr lang="en-US" sz="2400" dirty="0"/>
              <a:t>V-&gt;I   (C</a:t>
            </a:r>
            <a:r>
              <a:rPr lang="zh-TW" altLang="en-US" sz="2400" dirty="0"/>
              <a:t>調</a:t>
            </a:r>
            <a:r>
              <a:rPr lang="en-US" sz="2400" dirty="0"/>
              <a:t>, G-&gt;C)</a:t>
            </a:r>
          </a:p>
          <a:p>
            <a:pPr lvl="1"/>
            <a:r>
              <a:rPr lang="zh-TW" altLang="en-US" sz="2400" dirty="0"/>
              <a:t>變格終止式</a:t>
            </a:r>
            <a:r>
              <a:rPr lang="en-US" sz="2400" dirty="0"/>
              <a:t>(Plagal Cadence): </a:t>
            </a:r>
          </a:p>
          <a:p>
            <a:pPr lvl="2"/>
            <a:r>
              <a:rPr lang="zh-TW" altLang="en-US" sz="2400" dirty="0"/>
              <a:t>稍弱的終止進行</a:t>
            </a:r>
            <a:r>
              <a:rPr lang="en-US" sz="2400" dirty="0"/>
              <a:t>- </a:t>
            </a:r>
            <a:r>
              <a:rPr lang="zh-TW" altLang="en-US" sz="2400" dirty="0"/>
              <a:t>使用</a:t>
            </a:r>
            <a:r>
              <a:rPr lang="en-US" sz="2400" dirty="0"/>
              <a:t>IV </a:t>
            </a:r>
            <a:r>
              <a:rPr lang="zh-TW" altLang="en-US" sz="2400" dirty="0"/>
              <a:t>和弦</a:t>
            </a:r>
            <a:r>
              <a:rPr lang="en-US" sz="2400" dirty="0"/>
              <a:t>,</a:t>
            </a:r>
            <a:r>
              <a:rPr lang="zh-TW" altLang="en-US" sz="2400" dirty="0"/>
              <a:t>而不是</a:t>
            </a:r>
            <a:r>
              <a:rPr lang="en-US" sz="2400" dirty="0"/>
              <a:t> V</a:t>
            </a:r>
            <a:r>
              <a:rPr lang="zh-TW" altLang="en-US" sz="2400" dirty="0"/>
              <a:t>和弦</a:t>
            </a:r>
            <a:endParaRPr lang="en-US" sz="2400" dirty="0"/>
          </a:p>
          <a:p>
            <a:pPr lvl="2"/>
            <a:r>
              <a:rPr lang="en-US" sz="2400" dirty="0"/>
              <a:t> IV-&gt;I   (C</a:t>
            </a:r>
            <a:r>
              <a:rPr lang="zh-TW" altLang="en-US" sz="2400" dirty="0"/>
              <a:t>調</a:t>
            </a:r>
            <a:r>
              <a:rPr lang="en-US" sz="2400" dirty="0"/>
              <a:t>, F-&gt;C)</a:t>
            </a:r>
          </a:p>
          <a:p>
            <a:pPr lvl="2"/>
            <a:r>
              <a:rPr lang="zh-TW" altLang="en-US" sz="2400" dirty="0"/>
              <a:t>早期教堂的詩歌的唱阿門為結束就常用此終止</a:t>
            </a:r>
            <a:endParaRPr lang="en-US" sz="2400" dirty="0"/>
          </a:p>
          <a:p>
            <a:pPr lvl="1"/>
            <a:r>
              <a:rPr lang="zh-TW" altLang="en-US" sz="2400" dirty="0"/>
              <a:t>不完全終止式</a:t>
            </a:r>
            <a:r>
              <a:rPr lang="en-US" sz="2400" dirty="0"/>
              <a:t>(Imperfect Cadence):</a:t>
            </a:r>
          </a:p>
          <a:p>
            <a:pPr lvl="2"/>
            <a:r>
              <a:rPr lang="zh-TW" altLang="en-US" sz="2400" dirty="0"/>
              <a:t>有時</a:t>
            </a:r>
            <a:r>
              <a:rPr lang="en-US" sz="2400" dirty="0"/>
              <a:t>I </a:t>
            </a:r>
            <a:r>
              <a:rPr lang="zh-TW" altLang="en-US" sz="2400" dirty="0"/>
              <a:t>和弦已配在歌曲的中間</a:t>
            </a:r>
            <a:r>
              <a:rPr lang="en-US" sz="2400" dirty="0"/>
              <a:t>, </a:t>
            </a:r>
            <a:r>
              <a:rPr lang="zh-TW" altLang="en-US" sz="2400" dirty="0"/>
              <a:t>不用一般所期待的</a:t>
            </a:r>
            <a:r>
              <a:rPr lang="en-US" sz="2400" dirty="0"/>
              <a:t>I </a:t>
            </a:r>
            <a:r>
              <a:rPr lang="zh-TW" altLang="en-US" sz="2400" dirty="0"/>
              <a:t>和弦為終止和弦</a:t>
            </a:r>
            <a:r>
              <a:rPr lang="en-US" sz="2400" dirty="0"/>
              <a:t>,</a:t>
            </a:r>
            <a:r>
              <a:rPr lang="zh-TW" altLang="en-US" sz="2400" dirty="0"/>
              <a:t>而要創造出一種未完結的緊張感</a:t>
            </a:r>
            <a:r>
              <a:rPr lang="en-US" sz="2400" dirty="0"/>
              <a:t>,</a:t>
            </a:r>
            <a:r>
              <a:rPr lang="zh-TW" altLang="en-US" sz="2400" dirty="0"/>
              <a:t>可用</a:t>
            </a:r>
            <a:r>
              <a:rPr lang="en-US" sz="2400" dirty="0"/>
              <a:t>V</a:t>
            </a:r>
            <a:r>
              <a:rPr lang="zh-TW" altLang="en-US" sz="2400" dirty="0"/>
              <a:t>和弦為終止和弦</a:t>
            </a:r>
            <a:r>
              <a:rPr lang="en-US" sz="2400" dirty="0"/>
              <a:t>. </a:t>
            </a:r>
            <a:r>
              <a:rPr lang="zh-TW" altLang="en-US" sz="2400" dirty="0"/>
              <a:t>例如</a:t>
            </a:r>
            <a:r>
              <a:rPr lang="en-US" sz="2400" dirty="0"/>
              <a:t>I(II</a:t>
            </a:r>
            <a:r>
              <a:rPr lang="zh-TW" altLang="en-US" sz="2400" dirty="0"/>
              <a:t>或</a:t>
            </a:r>
            <a:r>
              <a:rPr lang="en-US" sz="2400" dirty="0"/>
              <a:t>IV</a:t>
            </a:r>
            <a:r>
              <a:rPr lang="zh-TW" altLang="en-US" sz="2400" dirty="0"/>
              <a:t>或</a:t>
            </a:r>
            <a:r>
              <a:rPr lang="en-US" sz="2400" dirty="0"/>
              <a:t>VI)-&gt;V  (C</a:t>
            </a:r>
            <a:r>
              <a:rPr lang="zh-TW" altLang="en-US" sz="2400" dirty="0"/>
              <a:t>調</a:t>
            </a:r>
            <a:r>
              <a:rPr lang="en-US" sz="2400" dirty="0"/>
              <a:t>, C(</a:t>
            </a:r>
            <a:r>
              <a:rPr lang="en-US" sz="2400" dirty="0" err="1"/>
              <a:t>Dm</a:t>
            </a:r>
            <a:r>
              <a:rPr lang="en-US" sz="2400" dirty="0"/>
              <a:t> </a:t>
            </a:r>
            <a:r>
              <a:rPr lang="zh-TW" altLang="en-US" sz="2400" dirty="0"/>
              <a:t>或</a:t>
            </a:r>
            <a:r>
              <a:rPr lang="en-US" sz="2400" dirty="0"/>
              <a:t> F</a:t>
            </a:r>
            <a:r>
              <a:rPr lang="zh-TW" altLang="en-US" sz="2400" dirty="0"/>
              <a:t>或</a:t>
            </a:r>
            <a:r>
              <a:rPr lang="en-US" sz="2400" dirty="0"/>
              <a:t>Am)-&gt;G)</a:t>
            </a:r>
          </a:p>
          <a:p>
            <a:pPr lvl="2"/>
            <a:endParaRPr lang="en-US" sz="2400" dirty="0"/>
          </a:p>
          <a:p>
            <a:pPr lvl="1"/>
            <a:endParaRPr lang="en-US" sz="2400" dirty="0" smtClean="0"/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65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71" y="434340"/>
            <a:ext cx="9404723" cy="1400530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071" y="1223009"/>
            <a:ext cx="11590020" cy="5474971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/>
              <a:t>常用的和弦進行</a:t>
            </a:r>
            <a:r>
              <a:rPr lang="en-US" sz="2400" dirty="0"/>
              <a:t>:</a:t>
            </a:r>
          </a:p>
          <a:p>
            <a:pPr lvl="1"/>
            <a:r>
              <a:rPr lang="en-US" sz="2400" dirty="0"/>
              <a:t>I-&gt;IV-&gt;V    (C</a:t>
            </a:r>
            <a:r>
              <a:rPr lang="zh-TW" altLang="en-US" sz="2400" dirty="0"/>
              <a:t>調</a:t>
            </a:r>
            <a:r>
              <a:rPr lang="en-US" sz="2400" dirty="0"/>
              <a:t>, C-&gt;F-&gt;G)</a:t>
            </a:r>
          </a:p>
          <a:p>
            <a:pPr lvl="1"/>
            <a:r>
              <a:rPr lang="en-US" sz="2400" dirty="0"/>
              <a:t>I-&gt;IV-&gt;V-&gt;IV   (C</a:t>
            </a:r>
            <a:r>
              <a:rPr lang="zh-TW" altLang="en-US" sz="2400" dirty="0"/>
              <a:t>調</a:t>
            </a:r>
            <a:r>
              <a:rPr lang="en-US" sz="2400" dirty="0"/>
              <a:t>, C-&gt;F-&gt;G-&gt;F)</a:t>
            </a:r>
          </a:p>
          <a:p>
            <a:pPr lvl="1"/>
            <a:r>
              <a:rPr lang="en-US" sz="2400" dirty="0"/>
              <a:t>I-&gt;V-&gt;VI-&gt;IV   (C</a:t>
            </a:r>
            <a:r>
              <a:rPr lang="zh-TW" altLang="en-US" sz="2400" dirty="0"/>
              <a:t>調</a:t>
            </a:r>
            <a:r>
              <a:rPr lang="en-US" sz="2400" dirty="0"/>
              <a:t>, C-&gt;G-&gt;Am-&gt;F)</a:t>
            </a:r>
          </a:p>
          <a:p>
            <a:pPr lvl="1"/>
            <a:r>
              <a:rPr lang="en-US" sz="2400" dirty="0"/>
              <a:t>I-&gt;II-&gt;IV-&gt;V   (C</a:t>
            </a:r>
            <a:r>
              <a:rPr lang="zh-TW" altLang="en-US" sz="2400" dirty="0"/>
              <a:t>調</a:t>
            </a:r>
            <a:r>
              <a:rPr lang="en-US" sz="2400" dirty="0"/>
              <a:t>, C-&gt;</a:t>
            </a:r>
            <a:r>
              <a:rPr lang="en-US" sz="2400" dirty="0" err="1"/>
              <a:t>Dm</a:t>
            </a:r>
            <a:r>
              <a:rPr lang="en-US" sz="2400" dirty="0"/>
              <a:t>-&gt;F-&gt;G)</a:t>
            </a:r>
          </a:p>
          <a:p>
            <a:pPr lvl="1"/>
            <a:r>
              <a:rPr lang="en-US" sz="2400" dirty="0"/>
              <a:t>I-&gt;II_&gt;IV   (C</a:t>
            </a:r>
            <a:r>
              <a:rPr lang="zh-TW" altLang="en-US" sz="2400" dirty="0"/>
              <a:t>調</a:t>
            </a:r>
            <a:r>
              <a:rPr lang="en-US" sz="2400" dirty="0"/>
              <a:t>, C-&gt;</a:t>
            </a:r>
            <a:r>
              <a:rPr lang="en-US" sz="2400" dirty="0" err="1"/>
              <a:t>Dm</a:t>
            </a:r>
            <a:r>
              <a:rPr lang="en-US" sz="2400" dirty="0"/>
              <a:t>-&gt;F)</a:t>
            </a:r>
          </a:p>
          <a:p>
            <a:pPr lvl="1"/>
            <a:r>
              <a:rPr lang="en-US" sz="2400" dirty="0"/>
              <a:t>I-&gt;VI-&gt;II-&gt;V   (C</a:t>
            </a:r>
            <a:r>
              <a:rPr lang="zh-TW" altLang="en-US" sz="2400" dirty="0"/>
              <a:t>調</a:t>
            </a:r>
            <a:r>
              <a:rPr lang="en-US" sz="2400" dirty="0"/>
              <a:t>, C-&gt;Am-&gt;</a:t>
            </a:r>
            <a:r>
              <a:rPr lang="en-US" sz="2400" dirty="0" err="1"/>
              <a:t>Dm</a:t>
            </a:r>
            <a:r>
              <a:rPr lang="en-US" sz="2400" dirty="0"/>
              <a:t>-&gt;G)</a:t>
            </a:r>
          </a:p>
          <a:p>
            <a:pPr lvl="1"/>
            <a:r>
              <a:rPr lang="en-US" sz="2400" dirty="0"/>
              <a:t>I-&gt;VI-&gt;IV-&gt;V   (C</a:t>
            </a:r>
            <a:r>
              <a:rPr lang="zh-TW" altLang="en-US" sz="2400" dirty="0"/>
              <a:t>調</a:t>
            </a:r>
            <a:r>
              <a:rPr lang="en-US" sz="2400" dirty="0"/>
              <a:t>, C-&gt;Am-&gt;F-&gt;G)</a:t>
            </a:r>
          </a:p>
          <a:p>
            <a:pPr lvl="1"/>
            <a:r>
              <a:rPr lang="en-US" sz="2400" dirty="0"/>
              <a:t>I-&gt;VI-&gt;II-&gt;V</a:t>
            </a:r>
            <a:r>
              <a:rPr lang="en-US" sz="2400" baseline="-25000" dirty="0"/>
              <a:t>7</a:t>
            </a:r>
            <a:r>
              <a:rPr lang="en-US" sz="2400" dirty="0"/>
              <a:t>-&gt;II   (C</a:t>
            </a:r>
            <a:r>
              <a:rPr lang="zh-TW" altLang="en-US" sz="2400" dirty="0"/>
              <a:t>調</a:t>
            </a:r>
            <a:r>
              <a:rPr lang="en-US" sz="2400" dirty="0"/>
              <a:t>, C-&gt;Am-&gt;</a:t>
            </a:r>
            <a:r>
              <a:rPr lang="en-US" sz="2400" dirty="0" err="1"/>
              <a:t>Dm</a:t>
            </a:r>
            <a:r>
              <a:rPr lang="en-US" sz="2400" dirty="0"/>
              <a:t>-&gt;G</a:t>
            </a:r>
            <a:r>
              <a:rPr lang="en-US" sz="2400" baseline="-25000" dirty="0"/>
              <a:t>7</a:t>
            </a:r>
            <a:r>
              <a:rPr lang="en-US" sz="2400" dirty="0"/>
              <a:t>-&gt;</a:t>
            </a:r>
            <a:r>
              <a:rPr lang="en-US" sz="2400" dirty="0" err="1"/>
              <a:t>Dm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IV-&gt;I-&gt;IV-&gt;V   (C</a:t>
            </a:r>
            <a:r>
              <a:rPr lang="zh-TW" altLang="en-US" sz="2400" dirty="0"/>
              <a:t>調</a:t>
            </a:r>
            <a:r>
              <a:rPr lang="en-US" sz="2400" dirty="0"/>
              <a:t>, F-&gt;C-&gt;F-&gt;G)</a:t>
            </a:r>
          </a:p>
          <a:p>
            <a:pPr lvl="1"/>
            <a:r>
              <a:rPr lang="en-US" sz="2400" dirty="0"/>
              <a:t>II</a:t>
            </a:r>
            <a:r>
              <a:rPr lang="en-US" sz="2400" baseline="-25000" dirty="0"/>
              <a:t>7</a:t>
            </a:r>
            <a:r>
              <a:rPr lang="en-US" sz="2400" dirty="0"/>
              <a:t>-&gt;V</a:t>
            </a:r>
            <a:r>
              <a:rPr lang="en-US" sz="2400" baseline="-25000" dirty="0"/>
              <a:t>7</a:t>
            </a:r>
            <a:r>
              <a:rPr lang="en-US" sz="2400" dirty="0"/>
              <a:t>-&gt;I </a:t>
            </a:r>
            <a:r>
              <a:rPr lang="en-US" sz="2400" baseline="-25000" dirty="0"/>
              <a:t>Maj7</a:t>
            </a:r>
            <a:r>
              <a:rPr lang="en-US" sz="2400" dirty="0"/>
              <a:t>  (popular in Jazz, in the key of C, Dm</a:t>
            </a:r>
            <a:r>
              <a:rPr lang="en-US" sz="2400" baseline="-25000" dirty="0"/>
              <a:t>7</a:t>
            </a:r>
            <a:r>
              <a:rPr lang="en-US" sz="2400" dirty="0"/>
              <a:t>-&gt;G</a:t>
            </a:r>
            <a:r>
              <a:rPr lang="en-US" sz="2400" baseline="-25000" dirty="0"/>
              <a:t>7</a:t>
            </a:r>
            <a:r>
              <a:rPr lang="en-US" sz="2400" dirty="0"/>
              <a:t>-&gt;C</a:t>
            </a:r>
            <a:r>
              <a:rPr lang="en-US" sz="2400" baseline="-25000" dirty="0"/>
              <a:t>Maj7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25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71" y="434340"/>
            <a:ext cx="9404723" cy="1400530"/>
          </a:xfrm>
        </p:spPr>
        <p:txBody>
          <a:bodyPr/>
          <a:lstStyle/>
          <a:p>
            <a:r>
              <a:rPr lang="zh-TW" altLang="en-US" dirty="0"/>
              <a:t>認識和弦進行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071" y="1223009"/>
            <a:ext cx="11590020" cy="1028701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/>
              <a:t>五度圈</a:t>
            </a:r>
            <a:r>
              <a:rPr lang="en-US" sz="2400" dirty="0"/>
              <a:t>(Fifths)(</a:t>
            </a:r>
            <a:r>
              <a:rPr lang="zh-TW" altLang="en-US" sz="2400" dirty="0"/>
              <a:t>或稱四度圈</a:t>
            </a:r>
            <a:r>
              <a:rPr lang="en-US" sz="2400" dirty="0"/>
              <a:t>Fourths): </a:t>
            </a:r>
          </a:p>
          <a:p>
            <a:pPr lvl="1"/>
            <a:r>
              <a:rPr lang="zh-TW" altLang="en-US" sz="2400" dirty="0"/>
              <a:t>任一調號的左邊即是它的</a:t>
            </a:r>
            <a:r>
              <a:rPr lang="en-US" sz="2400" dirty="0"/>
              <a:t>IV</a:t>
            </a:r>
            <a:r>
              <a:rPr lang="zh-TW" altLang="en-US" sz="2400" dirty="0"/>
              <a:t>和弦</a:t>
            </a:r>
            <a:r>
              <a:rPr lang="en-US" sz="2400" dirty="0"/>
              <a:t>,</a:t>
            </a:r>
            <a:r>
              <a:rPr lang="zh-TW" altLang="en-US" sz="2400" dirty="0"/>
              <a:t>右邊即是它的</a:t>
            </a:r>
            <a:r>
              <a:rPr lang="en-US" sz="2400" dirty="0"/>
              <a:t>V</a:t>
            </a:r>
            <a:r>
              <a:rPr lang="zh-TW" altLang="en-US" sz="2400" dirty="0"/>
              <a:t>和弦</a:t>
            </a:r>
            <a:endParaRPr lang="en-US" sz="24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11679" y="2366009"/>
            <a:ext cx="147755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3" descr="CircleofFif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251710"/>
            <a:ext cx="6085922" cy="44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84872ED-3B97-FF48-AC2E-B4F483211B75}" vid="{106DDBCA-76C2-C84D-918E-3BC4A48062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LWEC_Worship_Training</Template>
  <TotalTime>225</TotalTime>
  <Words>931</Words>
  <Application>Microsoft Macintosh PowerPoint</Application>
  <PresentationFormat>Widescreen</PresentationFormat>
  <Paragraphs>78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Century Gothic</vt:lpstr>
      <vt:lpstr>Wingdings 3</vt:lpstr>
      <vt:lpstr>新細明體</vt:lpstr>
      <vt:lpstr>Arial</vt:lpstr>
      <vt:lpstr>Ion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認識和弦進行</vt:lpstr>
      <vt:lpstr>和弦練習作業：</vt:lpstr>
      <vt:lpstr>和弦練習作業：</vt:lpstr>
      <vt:lpstr>和弦練習作業：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認識簡譜</dc:title>
  <dc:creator>CHIU, VINCENT</dc:creator>
  <cp:lastModifiedBy>CHIU, VINCENT</cp:lastModifiedBy>
  <cp:revision>14</cp:revision>
  <dcterms:created xsi:type="dcterms:W3CDTF">2016-02-22T02:25:01Z</dcterms:created>
  <dcterms:modified xsi:type="dcterms:W3CDTF">2016-02-28T03:32:14Z</dcterms:modified>
</cp:coreProperties>
</file>