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認識</a:t>
            </a:r>
            <a:r>
              <a:rPr lang="zh-TW" altLang="en-US" dirty="0"/>
              <a:t>和</a:t>
            </a:r>
            <a:r>
              <a:rPr lang="zh-TW" altLang="en-US" dirty="0" smtClean="0"/>
              <a:t>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434700"/>
          </a:xfrm>
        </p:spPr>
        <p:txBody>
          <a:bodyPr/>
          <a:lstStyle/>
          <a:p>
            <a:r>
              <a:rPr lang="zh-TW" altLang="en-US" dirty="0"/>
              <a:t>邱克</a:t>
            </a:r>
            <a:r>
              <a:rPr lang="zh-TW" altLang="en-US" dirty="0" smtClean="0"/>
              <a:t>勤 </a:t>
            </a:r>
            <a:r>
              <a:rPr lang="en-US" altLang="zh-TW" dirty="0" smtClean="0"/>
              <a:t>02/28/2016</a:t>
            </a:r>
            <a:endParaRPr lang="en-US" alt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1154955" y="5120640"/>
            <a:ext cx="33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Vincentchiu.com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認識和弦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5" y="1205345"/>
            <a:ext cx="10760825" cy="533261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zh-TW" altLang="en-US" b="1" dirty="0"/>
              <a:t>什麼是和弦</a:t>
            </a:r>
            <a:r>
              <a:rPr lang="en-US" b="1" dirty="0"/>
              <a:t>(Chord)? </a:t>
            </a:r>
            <a:endParaRPr lang="en-US" dirty="0"/>
          </a:p>
          <a:p>
            <a:pPr lvl="1"/>
            <a:r>
              <a:rPr lang="zh-TW" altLang="en-US" dirty="0"/>
              <a:t>簡單的說</a:t>
            </a:r>
            <a:r>
              <a:rPr lang="en-US" dirty="0"/>
              <a:t>”</a:t>
            </a:r>
            <a:r>
              <a:rPr lang="zh-TW" altLang="en-US" dirty="0"/>
              <a:t>和弦</a:t>
            </a:r>
            <a:r>
              <a:rPr lang="en-US" dirty="0"/>
              <a:t>”</a:t>
            </a:r>
            <a:r>
              <a:rPr lang="zh-TW" altLang="en-US" dirty="0"/>
              <a:t>就是三個或三個以上不同音高的聲音同時發生或彈奏</a:t>
            </a:r>
            <a:endParaRPr lang="en-US" dirty="0"/>
          </a:p>
          <a:p>
            <a:pPr lvl="1"/>
            <a:r>
              <a:rPr lang="zh-TW" altLang="en-US" dirty="0"/>
              <a:t>三和弦</a:t>
            </a:r>
            <a:r>
              <a:rPr lang="en-US" dirty="0"/>
              <a:t>(</a:t>
            </a:r>
            <a:r>
              <a:rPr lang="zh-TW" altLang="en-US" dirty="0"/>
              <a:t>或簡稱</a:t>
            </a:r>
            <a:r>
              <a:rPr lang="en-US" dirty="0"/>
              <a:t>”</a:t>
            </a:r>
            <a:r>
              <a:rPr lang="zh-TW" altLang="en-US" dirty="0"/>
              <a:t>和弦</a:t>
            </a:r>
            <a:r>
              <a:rPr lang="en-US" dirty="0"/>
              <a:t>”): </a:t>
            </a:r>
            <a:r>
              <a:rPr lang="zh-TW" altLang="en-US" sz="1600" dirty="0"/>
              <a:t>一個音和上三度、五度</a:t>
            </a:r>
            <a:r>
              <a:rPr lang="en-US" sz="1600" dirty="0"/>
              <a:t>(</a:t>
            </a:r>
            <a:r>
              <a:rPr lang="en-US" dirty="0"/>
              <a:t>root, third, fifth)</a:t>
            </a:r>
            <a:r>
              <a:rPr lang="zh-TW" altLang="en-US" sz="1600" dirty="0"/>
              <a:t>的音構成的和弦稱為三和弦</a:t>
            </a:r>
            <a:endParaRPr lang="en-US" dirty="0"/>
          </a:p>
          <a:p>
            <a:pPr lvl="0"/>
            <a:r>
              <a:rPr lang="zh-TW" altLang="en-US" b="1" dirty="0"/>
              <a:t>三和弦種類</a:t>
            </a:r>
            <a:r>
              <a:rPr lang="en-US" b="1" dirty="0"/>
              <a:t>:</a:t>
            </a:r>
            <a:endParaRPr lang="en-US" dirty="0"/>
          </a:p>
          <a:p>
            <a:r>
              <a:rPr lang="zh-TW" altLang="en-US" b="1" dirty="0"/>
              <a:t>特別注意</a:t>
            </a:r>
            <a:r>
              <a:rPr lang="en-US" b="1" dirty="0"/>
              <a:t>: </a:t>
            </a:r>
            <a:r>
              <a:rPr lang="zh-TW" altLang="en-US" b="1" dirty="0"/>
              <a:t>和弦的記號英文字母是其調號</a:t>
            </a:r>
            <a:r>
              <a:rPr lang="en-US" b="1" dirty="0"/>
              <a:t>, </a:t>
            </a:r>
            <a:r>
              <a:rPr lang="zh-TW" altLang="en-US" b="1" dirty="0"/>
              <a:t>以及另兩音的音程</a:t>
            </a:r>
            <a:endParaRPr lang="en-US" dirty="0"/>
          </a:p>
          <a:p>
            <a:pPr lvl="1"/>
            <a:r>
              <a:rPr lang="zh-TW" altLang="en-US" dirty="0"/>
              <a:t>大三和弦</a:t>
            </a:r>
            <a:r>
              <a:rPr lang="en-US" dirty="0"/>
              <a:t>(Major chords): </a:t>
            </a:r>
            <a:r>
              <a:rPr lang="zh-TW" altLang="en-US" dirty="0" smtClean="0"/>
              <a:t>大三度</a:t>
            </a:r>
            <a:r>
              <a:rPr lang="en-US" dirty="0" smtClean="0"/>
              <a:t>-</a:t>
            </a:r>
            <a:r>
              <a:rPr lang="zh-TW" altLang="en-US" dirty="0"/>
              <a:t>小三度</a:t>
            </a:r>
            <a:r>
              <a:rPr lang="en-US" dirty="0" smtClean="0"/>
              <a:t>; </a:t>
            </a:r>
            <a:r>
              <a:rPr lang="en-US" dirty="0"/>
              <a:t>1-3-5</a:t>
            </a:r>
          </a:p>
          <a:p>
            <a:pPr lvl="2"/>
            <a:r>
              <a:rPr lang="en-US" dirty="0"/>
              <a:t>C, </a:t>
            </a:r>
            <a:r>
              <a:rPr lang="en-US" dirty="0" smtClean="0"/>
              <a:t>D, …</a:t>
            </a:r>
            <a:endParaRPr lang="en-US" dirty="0"/>
          </a:p>
          <a:p>
            <a:pPr lvl="1"/>
            <a:r>
              <a:rPr lang="zh-TW" altLang="en-US" dirty="0"/>
              <a:t>小三和弦</a:t>
            </a:r>
            <a:r>
              <a:rPr lang="en-US" dirty="0"/>
              <a:t>(Minor chords): </a:t>
            </a:r>
            <a:r>
              <a:rPr lang="zh-TW" altLang="en-US" dirty="0" smtClean="0"/>
              <a:t>小</a:t>
            </a:r>
            <a:r>
              <a:rPr lang="zh-TW" altLang="en-US" dirty="0"/>
              <a:t>三度</a:t>
            </a:r>
            <a:r>
              <a:rPr lang="en-US" dirty="0" smtClean="0"/>
              <a:t>-</a:t>
            </a:r>
            <a:r>
              <a:rPr lang="zh-TW" altLang="en-US" dirty="0"/>
              <a:t>大三度</a:t>
            </a:r>
            <a:r>
              <a:rPr lang="en-US" dirty="0" smtClean="0"/>
              <a:t>; </a:t>
            </a:r>
            <a:r>
              <a:rPr lang="en-US" dirty="0"/>
              <a:t>1-</a:t>
            </a:r>
            <a:r>
              <a:rPr lang="en-US" baseline="30000" dirty="0"/>
              <a:t>b</a:t>
            </a:r>
            <a:r>
              <a:rPr lang="en-US" dirty="0"/>
              <a:t>3-5</a:t>
            </a:r>
          </a:p>
          <a:p>
            <a:pPr lvl="2"/>
            <a:r>
              <a:rPr lang="en-US" dirty="0" smtClean="0"/>
              <a:t>Am, </a:t>
            </a:r>
            <a:r>
              <a:rPr lang="en-US" dirty="0" err="1" smtClean="0"/>
              <a:t>Bm</a:t>
            </a:r>
            <a:r>
              <a:rPr lang="en-US" dirty="0" smtClean="0"/>
              <a:t>, Cm,…</a:t>
            </a:r>
          </a:p>
          <a:p>
            <a:pPr marL="514350" lvl="1" indent="0">
              <a:buNone/>
            </a:pPr>
            <a:r>
              <a:rPr lang="zh-TW" altLang="en-US" i="1" dirty="0" smtClean="0">
                <a:solidFill>
                  <a:srgbClr val="FFFF00"/>
                </a:solidFill>
              </a:rPr>
              <a:t>註記： </a:t>
            </a:r>
            <a:r>
              <a:rPr lang="en-US" altLang="zh-TW" i="1" dirty="0" smtClean="0">
                <a:solidFill>
                  <a:srgbClr val="FFFF00"/>
                </a:solidFill>
              </a:rPr>
              <a:t>C</a:t>
            </a:r>
            <a:r>
              <a:rPr lang="zh-TW" altLang="en-US" i="1" dirty="0" smtClean="0">
                <a:solidFill>
                  <a:srgbClr val="FFFF00"/>
                </a:solidFill>
              </a:rPr>
              <a:t>調和弦－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r>
              <a:rPr lang="zh-TW" altLang="en-US" i="1" dirty="0" smtClean="0">
                <a:solidFill>
                  <a:srgbClr val="FFFF00"/>
                </a:solidFill>
              </a:rPr>
              <a:t>（</a:t>
            </a:r>
            <a:r>
              <a:rPr lang="en-US" altLang="zh-TW" i="1" dirty="0" smtClean="0">
                <a:solidFill>
                  <a:srgbClr val="FFFF00"/>
                </a:solidFill>
              </a:rPr>
              <a:t>1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3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5</a:t>
            </a:r>
            <a:r>
              <a:rPr lang="zh-TW" altLang="en-US" i="1" dirty="0" smtClean="0">
                <a:solidFill>
                  <a:srgbClr val="FFFF00"/>
                </a:solidFill>
              </a:rPr>
              <a:t>）</a:t>
            </a:r>
            <a:r>
              <a:rPr lang="en-US" i="1" dirty="0" smtClean="0">
                <a:solidFill>
                  <a:srgbClr val="FFFF00"/>
                </a:solidFill>
              </a:rPr>
              <a:t>, </a:t>
            </a:r>
            <a:r>
              <a:rPr lang="en-US" i="1" dirty="0" err="1" smtClean="0">
                <a:solidFill>
                  <a:srgbClr val="FFFF00"/>
                </a:solidFill>
              </a:rPr>
              <a:t>Dm</a:t>
            </a:r>
            <a:r>
              <a:rPr lang="zh-TW" altLang="en-US" i="1" dirty="0" smtClean="0">
                <a:solidFill>
                  <a:srgbClr val="FFFF00"/>
                </a:solidFill>
              </a:rPr>
              <a:t>（</a:t>
            </a:r>
            <a:r>
              <a:rPr lang="en-US" altLang="zh-TW" i="1" dirty="0" smtClean="0">
                <a:solidFill>
                  <a:srgbClr val="FFFF00"/>
                </a:solidFill>
              </a:rPr>
              <a:t>2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4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6</a:t>
            </a:r>
            <a:r>
              <a:rPr lang="zh-TW" altLang="en-US" i="1" dirty="0" smtClean="0">
                <a:solidFill>
                  <a:srgbClr val="FFFF00"/>
                </a:solidFill>
              </a:rPr>
              <a:t>）</a:t>
            </a:r>
            <a:r>
              <a:rPr lang="en-US" i="1" dirty="0" smtClean="0">
                <a:solidFill>
                  <a:srgbClr val="FFFF00"/>
                </a:solidFill>
              </a:rPr>
              <a:t>, </a:t>
            </a:r>
            <a:r>
              <a:rPr lang="en-US" i="1" dirty="0" err="1" smtClean="0">
                <a:solidFill>
                  <a:srgbClr val="FFFF00"/>
                </a:solidFill>
              </a:rPr>
              <a:t>Em</a:t>
            </a:r>
            <a:r>
              <a:rPr lang="zh-TW" altLang="en-US" i="1" dirty="0" smtClean="0">
                <a:solidFill>
                  <a:srgbClr val="FFFF00"/>
                </a:solidFill>
              </a:rPr>
              <a:t>（</a:t>
            </a:r>
            <a:r>
              <a:rPr lang="en-US" altLang="zh-TW" i="1" dirty="0" smtClean="0">
                <a:solidFill>
                  <a:srgbClr val="FFFF00"/>
                </a:solidFill>
              </a:rPr>
              <a:t>3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5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7</a:t>
            </a:r>
            <a:r>
              <a:rPr lang="zh-TW" altLang="en-US" i="1" dirty="0" smtClean="0">
                <a:solidFill>
                  <a:srgbClr val="FFFF00"/>
                </a:solidFill>
              </a:rPr>
              <a:t>）</a:t>
            </a:r>
            <a:r>
              <a:rPr lang="en-US" i="1" dirty="0" smtClean="0">
                <a:solidFill>
                  <a:srgbClr val="FFFF00"/>
                </a:solidFill>
              </a:rPr>
              <a:t>, F</a:t>
            </a:r>
            <a:r>
              <a:rPr lang="zh-TW" altLang="en-US" i="1" dirty="0" smtClean="0">
                <a:solidFill>
                  <a:srgbClr val="FFFF00"/>
                </a:solidFill>
              </a:rPr>
              <a:t>（</a:t>
            </a:r>
            <a:r>
              <a:rPr lang="en-US" altLang="zh-TW" i="1" dirty="0" smtClean="0">
                <a:solidFill>
                  <a:srgbClr val="FFFF00"/>
                </a:solidFill>
              </a:rPr>
              <a:t>4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6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1</a:t>
            </a:r>
            <a:r>
              <a:rPr lang="zh-TW" altLang="en-US" i="1" dirty="0" smtClean="0">
                <a:solidFill>
                  <a:srgbClr val="FFFF00"/>
                </a:solidFill>
              </a:rPr>
              <a:t>）</a:t>
            </a:r>
            <a:r>
              <a:rPr lang="en-US" i="1" dirty="0" smtClean="0">
                <a:solidFill>
                  <a:srgbClr val="FFFF00"/>
                </a:solidFill>
              </a:rPr>
              <a:t>, G</a:t>
            </a:r>
            <a:r>
              <a:rPr lang="zh-TW" altLang="en-US" i="1" dirty="0" smtClean="0">
                <a:solidFill>
                  <a:srgbClr val="FFFF00"/>
                </a:solidFill>
              </a:rPr>
              <a:t>（</a:t>
            </a:r>
            <a:r>
              <a:rPr lang="en-US" altLang="zh-TW" i="1" dirty="0" smtClean="0">
                <a:solidFill>
                  <a:srgbClr val="FFFF00"/>
                </a:solidFill>
              </a:rPr>
              <a:t>5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7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2</a:t>
            </a:r>
            <a:r>
              <a:rPr lang="zh-TW" altLang="en-US" i="1" dirty="0" smtClean="0">
                <a:solidFill>
                  <a:srgbClr val="FFFF00"/>
                </a:solidFill>
              </a:rPr>
              <a:t>）</a:t>
            </a:r>
            <a:r>
              <a:rPr lang="en-US" i="1" dirty="0" smtClean="0">
                <a:solidFill>
                  <a:srgbClr val="FFFF00"/>
                </a:solidFill>
              </a:rPr>
              <a:t>, Am</a:t>
            </a:r>
            <a:r>
              <a:rPr lang="zh-TW" altLang="en-US" i="1" dirty="0" smtClean="0">
                <a:solidFill>
                  <a:srgbClr val="FFFF00"/>
                </a:solidFill>
              </a:rPr>
              <a:t>（</a:t>
            </a:r>
            <a:r>
              <a:rPr lang="en-US" altLang="zh-TW" i="1" dirty="0" smtClean="0">
                <a:solidFill>
                  <a:srgbClr val="FFFF00"/>
                </a:solidFill>
              </a:rPr>
              <a:t>6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1</a:t>
            </a:r>
            <a:r>
              <a:rPr lang="zh-TW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TW" i="1" dirty="0" smtClean="0">
                <a:solidFill>
                  <a:srgbClr val="FFFF00"/>
                </a:solidFill>
              </a:rPr>
              <a:t>3</a:t>
            </a:r>
            <a:r>
              <a:rPr lang="zh-TW" altLang="en-US" i="1" dirty="0" smtClean="0">
                <a:solidFill>
                  <a:srgbClr val="FFFF00"/>
                </a:solidFill>
              </a:rPr>
              <a:t>）</a:t>
            </a:r>
            <a:endParaRPr lang="en-US" altLang="zh-TW" i="1" dirty="0" smtClean="0">
              <a:solidFill>
                <a:srgbClr val="FFFF00"/>
              </a:solidFill>
            </a:endParaRPr>
          </a:p>
          <a:p>
            <a:pPr marL="514350" lvl="1" indent="0">
              <a:buNone/>
            </a:pPr>
            <a:r>
              <a:rPr lang="zh-TW" altLang="en-US" i="1" dirty="0" smtClean="0">
                <a:solidFill>
                  <a:srgbClr val="FFFF00"/>
                </a:solidFill>
              </a:rPr>
              <a:t>            </a:t>
            </a:r>
            <a:r>
              <a:rPr lang="en-US" altLang="zh-TW" i="1" dirty="0" smtClean="0">
                <a:solidFill>
                  <a:srgbClr val="FFFF00"/>
                </a:solidFill>
              </a:rPr>
              <a:t>D</a:t>
            </a:r>
            <a:r>
              <a:rPr lang="zh-TW" altLang="en-US" i="1" dirty="0" smtClean="0">
                <a:solidFill>
                  <a:srgbClr val="FFFF00"/>
                </a:solidFill>
              </a:rPr>
              <a:t>調和</a:t>
            </a:r>
            <a:r>
              <a:rPr lang="zh-TW" altLang="en-US" i="1" dirty="0">
                <a:solidFill>
                  <a:srgbClr val="FFFF00"/>
                </a:solidFill>
              </a:rPr>
              <a:t>弦－ </a:t>
            </a:r>
            <a:r>
              <a:rPr lang="en-US" altLang="zh-TW" i="1" dirty="0" smtClean="0">
                <a:solidFill>
                  <a:srgbClr val="FFFF00"/>
                </a:solidFill>
              </a:rPr>
              <a:t>D</a:t>
            </a:r>
            <a:r>
              <a:rPr lang="zh-TW" altLang="en-US" i="1" dirty="0" smtClean="0">
                <a:solidFill>
                  <a:srgbClr val="FFFF00"/>
                </a:solidFill>
              </a:rPr>
              <a:t>（</a:t>
            </a:r>
            <a:r>
              <a:rPr lang="en-US" altLang="zh-TW" i="1" dirty="0">
                <a:solidFill>
                  <a:srgbClr val="FFFF00"/>
                </a:solidFill>
              </a:rPr>
              <a:t>1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3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5</a:t>
            </a:r>
            <a:r>
              <a:rPr lang="zh-TW" altLang="en-US" i="1" dirty="0">
                <a:solidFill>
                  <a:srgbClr val="FFFF00"/>
                </a:solidFill>
              </a:rPr>
              <a:t>）</a:t>
            </a:r>
            <a:r>
              <a:rPr lang="en-US" i="1" dirty="0">
                <a:solidFill>
                  <a:srgbClr val="FFFF00"/>
                </a:solidFill>
              </a:rPr>
              <a:t>, </a:t>
            </a:r>
            <a:r>
              <a:rPr lang="en-US" i="1" dirty="0" err="1" smtClean="0">
                <a:solidFill>
                  <a:srgbClr val="FFFF00"/>
                </a:solidFill>
              </a:rPr>
              <a:t>Em</a:t>
            </a:r>
            <a:r>
              <a:rPr lang="zh-TW" altLang="en-US" i="1" dirty="0">
                <a:solidFill>
                  <a:srgbClr val="FFFF00"/>
                </a:solidFill>
              </a:rPr>
              <a:t>（</a:t>
            </a:r>
            <a:r>
              <a:rPr lang="en-US" altLang="zh-TW" i="1" dirty="0">
                <a:solidFill>
                  <a:srgbClr val="FFFF00"/>
                </a:solidFill>
              </a:rPr>
              <a:t>2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4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6</a:t>
            </a:r>
            <a:r>
              <a:rPr lang="zh-TW" altLang="en-US" i="1" dirty="0">
                <a:solidFill>
                  <a:srgbClr val="FFFF00"/>
                </a:solidFill>
              </a:rPr>
              <a:t>）</a:t>
            </a:r>
            <a:r>
              <a:rPr lang="en-US" i="1" dirty="0">
                <a:solidFill>
                  <a:srgbClr val="FFFF00"/>
                </a:solidFill>
              </a:rPr>
              <a:t>, </a:t>
            </a:r>
            <a:r>
              <a:rPr lang="en-US" i="1" dirty="0" smtClean="0">
                <a:solidFill>
                  <a:srgbClr val="FFFF00"/>
                </a:solidFill>
              </a:rPr>
              <a:t>#</a:t>
            </a:r>
            <a:r>
              <a:rPr lang="en-US" i="1" dirty="0" err="1" smtClean="0">
                <a:solidFill>
                  <a:srgbClr val="FFFF00"/>
                </a:solidFill>
              </a:rPr>
              <a:t>Fm</a:t>
            </a:r>
            <a:r>
              <a:rPr lang="zh-TW" altLang="en-US" i="1" dirty="0" smtClean="0">
                <a:solidFill>
                  <a:srgbClr val="FFFF00"/>
                </a:solidFill>
              </a:rPr>
              <a:t>（</a:t>
            </a:r>
            <a:r>
              <a:rPr lang="en-US" altLang="zh-TW" i="1" dirty="0">
                <a:solidFill>
                  <a:srgbClr val="FFFF00"/>
                </a:solidFill>
              </a:rPr>
              <a:t>3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5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7</a:t>
            </a:r>
            <a:r>
              <a:rPr lang="zh-TW" altLang="en-US" i="1" dirty="0">
                <a:solidFill>
                  <a:srgbClr val="FFFF00"/>
                </a:solidFill>
              </a:rPr>
              <a:t>）</a:t>
            </a:r>
            <a:r>
              <a:rPr lang="en-US" i="1" dirty="0">
                <a:solidFill>
                  <a:srgbClr val="FFFF00"/>
                </a:solidFill>
              </a:rPr>
              <a:t>, </a:t>
            </a:r>
            <a:r>
              <a:rPr lang="en-US" i="1" dirty="0" smtClean="0">
                <a:solidFill>
                  <a:srgbClr val="FFFF00"/>
                </a:solidFill>
              </a:rPr>
              <a:t>G</a:t>
            </a:r>
            <a:r>
              <a:rPr lang="zh-TW" altLang="en-US" i="1" dirty="0" smtClean="0">
                <a:solidFill>
                  <a:srgbClr val="FFFF00"/>
                </a:solidFill>
              </a:rPr>
              <a:t>（</a:t>
            </a:r>
            <a:r>
              <a:rPr lang="en-US" altLang="zh-TW" i="1" dirty="0">
                <a:solidFill>
                  <a:srgbClr val="FFFF00"/>
                </a:solidFill>
              </a:rPr>
              <a:t>4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6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1</a:t>
            </a:r>
            <a:r>
              <a:rPr lang="zh-TW" altLang="en-US" i="1" dirty="0">
                <a:solidFill>
                  <a:srgbClr val="FFFF00"/>
                </a:solidFill>
              </a:rPr>
              <a:t>）</a:t>
            </a:r>
            <a:r>
              <a:rPr lang="en-US" i="1" dirty="0">
                <a:solidFill>
                  <a:srgbClr val="FFFF00"/>
                </a:solidFill>
              </a:rPr>
              <a:t>, </a:t>
            </a:r>
            <a:r>
              <a:rPr lang="en-US" i="1" dirty="0" smtClean="0">
                <a:solidFill>
                  <a:srgbClr val="FFFF00"/>
                </a:solidFill>
              </a:rPr>
              <a:t>A</a:t>
            </a:r>
            <a:r>
              <a:rPr lang="zh-TW" altLang="en-US" i="1" dirty="0" smtClean="0">
                <a:solidFill>
                  <a:srgbClr val="FFFF00"/>
                </a:solidFill>
              </a:rPr>
              <a:t>（</a:t>
            </a:r>
            <a:r>
              <a:rPr lang="en-US" altLang="zh-TW" i="1" dirty="0">
                <a:solidFill>
                  <a:srgbClr val="FFFF00"/>
                </a:solidFill>
              </a:rPr>
              <a:t>5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7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2</a:t>
            </a:r>
            <a:r>
              <a:rPr lang="zh-TW" altLang="en-US" i="1" dirty="0">
                <a:solidFill>
                  <a:srgbClr val="FFFF00"/>
                </a:solidFill>
              </a:rPr>
              <a:t>）</a:t>
            </a:r>
            <a:r>
              <a:rPr lang="en-US" i="1" dirty="0">
                <a:solidFill>
                  <a:srgbClr val="FFFF00"/>
                </a:solidFill>
              </a:rPr>
              <a:t>, </a:t>
            </a:r>
            <a:r>
              <a:rPr lang="en-US" i="1" dirty="0" err="1" smtClean="0">
                <a:solidFill>
                  <a:srgbClr val="FFFF00"/>
                </a:solidFill>
              </a:rPr>
              <a:t>Bm</a:t>
            </a:r>
            <a:r>
              <a:rPr lang="zh-TW" altLang="en-US" i="1" dirty="0">
                <a:solidFill>
                  <a:srgbClr val="FFFF00"/>
                </a:solidFill>
              </a:rPr>
              <a:t>（</a:t>
            </a:r>
            <a:r>
              <a:rPr lang="en-US" altLang="zh-TW" i="1" dirty="0">
                <a:solidFill>
                  <a:srgbClr val="FFFF00"/>
                </a:solidFill>
              </a:rPr>
              <a:t>6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1</a:t>
            </a:r>
            <a:r>
              <a:rPr lang="zh-TW" altLang="en-US" i="1" dirty="0">
                <a:solidFill>
                  <a:srgbClr val="FFFF00"/>
                </a:solidFill>
              </a:rPr>
              <a:t> </a:t>
            </a:r>
            <a:r>
              <a:rPr lang="en-US" altLang="zh-TW" i="1" dirty="0">
                <a:solidFill>
                  <a:srgbClr val="FFFF00"/>
                </a:solidFill>
              </a:rPr>
              <a:t>3</a:t>
            </a:r>
            <a:r>
              <a:rPr lang="zh-TW" altLang="en-US" i="1" dirty="0" smtClean="0">
                <a:solidFill>
                  <a:srgbClr val="FFFF00"/>
                </a:solidFill>
              </a:rPr>
              <a:t>）</a:t>
            </a:r>
            <a:endParaRPr lang="en-US" i="1" dirty="0">
              <a:solidFill>
                <a:srgbClr val="FFFF00"/>
              </a:solidFill>
            </a:endParaRPr>
          </a:p>
          <a:p>
            <a:pPr lvl="1"/>
            <a:r>
              <a:rPr lang="zh-TW" altLang="en-US" dirty="0"/>
              <a:t>減三和弦</a:t>
            </a:r>
            <a:r>
              <a:rPr lang="en-US" dirty="0"/>
              <a:t>(Diminished Chords )(</a:t>
            </a:r>
            <a:r>
              <a:rPr lang="zh-TW" altLang="en-US" dirty="0"/>
              <a:t>較少使用</a:t>
            </a:r>
            <a:r>
              <a:rPr lang="en-US" dirty="0"/>
              <a:t>): </a:t>
            </a:r>
            <a:r>
              <a:rPr lang="zh-TW" altLang="en-US" dirty="0" smtClean="0"/>
              <a:t>小</a:t>
            </a:r>
            <a:r>
              <a:rPr lang="zh-TW" altLang="en-US" dirty="0"/>
              <a:t>三度</a:t>
            </a:r>
            <a:r>
              <a:rPr lang="en-US" dirty="0" smtClean="0"/>
              <a:t>-</a:t>
            </a:r>
            <a:r>
              <a:rPr lang="zh-TW" altLang="en-US" dirty="0"/>
              <a:t>小三度</a:t>
            </a:r>
            <a:r>
              <a:rPr lang="en-US" dirty="0" smtClean="0"/>
              <a:t>; </a:t>
            </a:r>
            <a:r>
              <a:rPr lang="en-US" dirty="0"/>
              <a:t>1-</a:t>
            </a:r>
            <a:r>
              <a:rPr lang="en-US" baseline="30000" dirty="0"/>
              <a:t>b</a:t>
            </a:r>
            <a:r>
              <a:rPr lang="en-US" dirty="0"/>
              <a:t>3-</a:t>
            </a:r>
            <a:r>
              <a:rPr lang="en-US" baseline="30000" dirty="0"/>
              <a:t>b</a:t>
            </a:r>
            <a:r>
              <a:rPr lang="en-US" dirty="0"/>
              <a:t>5</a:t>
            </a:r>
          </a:p>
          <a:p>
            <a:pPr lvl="2"/>
            <a:r>
              <a:rPr lang="en-US" dirty="0" err="1"/>
              <a:t>Cdim</a:t>
            </a:r>
            <a:r>
              <a:rPr lang="en-US" dirty="0"/>
              <a:t>, </a:t>
            </a:r>
            <a:r>
              <a:rPr lang="en-US" dirty="0" err="1"/>
              <a:t>C</a:t>
            </a:r>
            <a:r>
              <a:rPr lang="en-US" baseline="30000" dirty="0" err="1"/>
              <a:t>#</a:t>
            </a:r>
            <a:r>
              <a:rPr lang="en-US" dirty="0" err="1"/>
              <a:t>dim</a:t>
            </a:r>
            <a:r>
              <a:rPr lang="en-US" dirty="0"/>
              <a:t>,…</a:t>
            </a:r>
          </a:p>
          <a:p>
            <a:pPr lvl="1"/>
            <a:r>
              <a:rPr lang="zh-TW" altLang="en-US" dirty="0"/>
              <a:t>增三和弦</a:t>
            </a:r>
            <a:r>
              <a:rPr lang="en-US" dirty="0"/>
              <a:t>(Augmented Chords )(</a:t>
            </a:r>
            <a:r>
              <a:rPr lang="zh-TW" altLang="en-US" dirty="0"/>
              <a:t>較少使用</a:t>
            </a:r>
            <a:r>
              <a:rPr lang="en-US" dirty="0"/>
              <a:t>): </a:t>
            </a:r>
            <a:r>
              <a:rPr lang="zh-TW" altLang="en-US" dirty="0" smtClean="0"/>
              <a:t>大三度</a:t>
            </a:r>
            <a:r>
              <a:rPr lang="en-US" dirty="0" smtClean="0"/>
              <a:t>-</a:t>
            </a:r>
            <a:r>
              <a:rPr lang="zh-TW" altLang="en-US" dirty="0"/>
              <a:t>大三度</a:t>
            </a:r>
            <a:r>
              <a:rPr lang="en-US" dirty="0" smtClean="0"/>
              <a:t>; </a:t>
            </a:r>
            <a:r>
              <a:rPr lang="en-US" dirty="0"/>
              <a:t>1-3-</a:t>
            </a:r>
            <a:r>
              <a:rPr lang="en-US" baseline="30000" dirty="0"/>
              <a:t>#</a:t>
            </a:r>
            <a:r>
              <a:rPr lang="en-US" dirty="0"/>
              <a:t>5</a:t>
            </a:r>
          </a:p>
          <a:p>
            <a:pPr lvl="2"/>
            <a:r>
              <a:rPr lang="en-US" dirty="0" err="1"/>
              <a:t>Caug</a:t>
            </a:r>
            <a:r>
              <a:rPr lang="en-US" dirty="0"/>
              <a:t>, </a:t>
            </a:r>
            <a:r>
              <a:rPr lang="en-US" dirty="0" err="1"/>
              <a:t>C</a:t>
            </a:r>
            <a:r>
              <a:rPr lang="en-US" baseline="30000" dirty="0" err="1"/>
              <a:t>#</a:t>
            </a:r>
            <a:r>
              <a:rPr lang="en-US" dirty="0" err="1"/>
              <a:t>aug</a:t>
            </a:r>
            <a:r>
              <a:rPr lang="en-US" dirty="0"/>
              <a:t>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認識和弦</a:t>
            </a:r>
            <a:r>
              <a:rPr lang="en-US" altLang="zh-TW" dirty="0"/>
              <a:t>-</a:t>
            </a:r>
            <a:r>
              <a:rPr lang="zh-TW" altLang="en-US" dirty="0"/>
              <a:t>三和弦的延伸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1" y="1275678"/>
            <a:ext cx="10623869" cy="5193702"/>
          </a:xfrm>
        </p:spPr>
        <p:txBody>
          <a:bodyPr>
            <a:normAutofit/>
          </a:bodyPr>
          <a:lstStyle/>
          <a:p>
            <a:pPr lvl="0"/>
            <a:r>
              <a:rPr lang="zh-TW" altLang="en-US" sz="2800" b="1" dirty="0"/>
              <a:t>三和弦的延伸</a:t>
            </a:r>
            <a:r>
              <a:rPr lang="en-US" sz="2800" b="1" dirty="0"/>
              <a:t>(Chord Extensions):</a:t>
            </a:r>
            <a:endParaRPr lang="en-US" sz="2800" dirty="0"/>
          </a:p>
          <a:p>
            <a:pPr lvl="1"/>
            <a:r>
              <a:rPr lang="zh-TW" altLang="en-US" sz="2400" dirty="0"/>
              <a:t>由四個或四個以上的音，按照三度關係疊置的，稱為和弦延伸</a:t>
            </a:r>
            <a:r>
              <a:rPr lang="en-US" sz="2400" dirty="0"/>
              <a:t>.</a:t>
            </a:r>
            <a:endParaRPr lang="en-US" sz="2800" dirty="0"/>
          </a:p>
          <a:p>
            <a:pPr lvl="1"/>
            <a:r>
              <a:rPr lang="zh-TW" altLang="en-US" sz="2400" dirty="0"/>
              <a:t>七和弦</a:t>
            </a:r>
            <a:r>
              <a:rPr lang="en-US" sz="2400" dirty="0"/>
              <a:t>(Sevenths):</a:t>
            </a:r>
          </a:p>
          <a:p>
            <a:pPr lvl="2"/>
            <a:r>
              <a:rPr lang="zh-TW" altLang="en-US" sz="2000" dirty="0"/>
              <a:t>屬七和弦</a:t>
            </a:r>
            <a:r>
              <a:rPr lang="en-US" sz="2000" dirty="0" smtClean="0"/>
              <a:t>: </a:t>
            </a:r>
            <a:r>
              <a:rPr lang="zh-TW" altLang="en-US" sz="2000" dirty="0" smtClean="0"/>
              <a:t>大三度</a:t>
            </a:r>
            <a:r>
              <a:rPr lang="en-US" sz="2000" dirty="0" smtClean="0"/>
              <a:t>-</a:t>
            </a:r>
            <a:r>
              <a:rPr lang="zh-TW" altLang="en-US" sz="2000" dirty="0"/>
              <a:t>小三度</a:t>
            </a:r>
            <a:r>
              <a:rPr lang="en-US" sz="2000" dirty="0" smtClean="0"/>
              <a:t>-</a:t>
            </a:r>
            <a:r>
              <a:rPr lang="zh-TW" altLang="en-US" sz="2000" dirty="0"/>
              <a:t>小三度</a:t>
            </a:r>
            <a:r>
              <a:rPr lang="en-US" sz="2000" dirty="0" smtClean="0"/>
              <a:t>; </a:t>
            </a:r>
            <a:r>
              <a:rPr lang="en-US" sz="2000" dirty="0"/>
              <a:t>1-3-5-</a:t>
            </a:r>
            <a:r>
              <a:rPr lang="en-US" sz="2000" baseline="30000" dirty="0"/>
              <a:t>b</a:t>
            </a:r>
            <a:r>
              <a:rPr lang="en-US" sz="2000" dirty="0"/>
              <a:t>7</a:t>
            </a:r>
          </a:p>
          <a:p>
            <a:pPr lvl="3"/>
            <a:r>
              <a:rPr lang="zh-TW" altLang="en-US" sz="1800" dirty="0"/>
              <a:t>有時就簡稱七和弦</a:t>
            </a:r>
            <a:r>
              <a:rPr lang="en-US" sz="1800" dirty="0"/>
              <a:t>; </a:t>
            </a:r>
            <a:r>
              <a:rPr lang="zh-TW" altLang="en-US" sz="1800" dirty="0"/>
              <a:t>由大三和弦</a:t>
            </a:r>
            <a:r>
              <a:rPr lang="en-US" sz="1800" dirty="0"/>
              <a:t>,</a:t>
            </a:r>
            <a:r>
              <a:rPr lang="zh-TW" altLang="en-US" sz="1800" dirty="0"/>
              <a:t>其上再加小七度</a:t>
            </a:r>
            <a:endParaRPr lang="en-US" sz="1800" dirty="0"/>
          </a:p>
          <a:p>
            <a:pPr lvl="3"/>
            <a:r>
              <a:rPr lang="en-US" sz="1800" dirty="0"/>
              <a:t>C</a:t>
            </a:r>
            <a:r>
              <a:rPr lang="en-US" sz="1800" baseline="-25000" dirty="0"/>
              <a:t>7</a:t>
            </a:r>
            <a:r>
              <a:rPr lang="en-US" sz="1800" dirty="0"/>
              <a:t>, </a:t>
            </a:r>
            <a:r>
              <a:rPr lang="en-US" sz="1800" dirty="0" smtClean="0"/>
              <a:t>D</a:t>
            </a:r>
            <a:r>
              <a:rPr lang="en-US" sz="1800" baseline="-25000" dirty="0" smtClean="0"/>
              <a:t>7</a:t>
            </a:r>
            <a:r>
              <a:rPr lang="en-US" sz="1800" dirty="0"/>
              <a:t>, …</a:t>
            </a:r>
          </a:p>
          <a:p>
            <a:pPr lvl="2"/>
            <a:r>
              <a:rPr lang="zh-TW" altLang="en-US" sz="2000" dirty="0"/>
              <a:t>大七和弦</a:t>
            </a:r>
            <a:r>
              <a:rPr lang="en-US" sz="2000" dirty="0"/>
              <a:t>: </a:t>
            </a:r>
            <a:r>
              <a:rPr lang="zh-TW" altLang="en-US" sz="2000" dirty="0"/>
              <a:t>根音</a:t>
            </a:r>
            <a:r>
              <a:rPr lang="en-US" sz="2000" dirty="0"/>
              <a:t>-</a:t>
            </a:r>
            <a:r>
              <a:rPr lang="zh-TW" altLang="en-US" sz="2000" dirty="0"/>
              <a:t>大三度</a:t>
            </a:r>
            <a:r>
              <a:rPr lang="en-US" sz="2000" dirty="0" smtClean="0"/>
              <a:t>-</a:t>
            </a:r>
            <a:r>
              <a:rPr lang="zh-TW" altLang="en-US" sz="2000" dirty="0"/>
              <a:t>小三度</a:t>
            </a:r>
            <a:r>
              <a:rPr lang="en-US" sz="2000" dirty="0" smtClean="0"/>
              <a:t>-</a:t>
            </a:r>
            <a:r>
              <a:rPr lang="zh-TW" altLang="en-US" sz="2000" dirty="0"/>
              <a:t>大</a:t>
            </a:r>
            <a:r>
              <a:rPr lang="zh-TW" altLang="en-US" sz="2000" dirty="0" smtClean="0"/>
              <a:t>三度</a:t>
            </a:r>
            <a:r>
              <a:rPr lang="en-US" sz="2000" dirty="0" smtClean="0"/>
              <a:t>; </a:t>
            </a:r>
            <a:r>
              <a:rPr lang="en-US" sz="2000" dirty="0"/>
              <a:t>1-3-5-7</a:t>
            </a:r>
          </a:p>
          <a:p>
            <a:pPr lvl="3"/>
            <a:r>
              <a:rPr lang="en-US" sz="1800" dirty="0"/>
              <a:t>C</a:t>
            </a:r>
            <a:r>
              <a:rPr lang="en-US" sz="1800" baseline="-25000" dirty="0"/>
              <a:t>Maj7</a:t>
            </a:r>
            <a:r>
              <a:rPr lang="en-US" sz="1800" dirty="0"/>
              <a:t>, </a:t>
            </a:r>
            <a:r>
              <a:rPr lang="en-US" sz="1800" dirty="0" smtClean="0"/>
              <a:t>D</a:t>
            </a:r>
            <a:r>
              <a:rPr lang="en-US" sz="1800" baseline="-25000" dirty="0" smtClean="0"/>
              <a:t>Maj7</a:t>
            </a:r>
            <a:r>
              <a:rPr lang="en-US" sz="1800" dirty="0"/>
              <a:t>, …</a:t>
            </a:r>
          </a:p>
          <a:p>
            <a:pPr lvl="2"/>
            <a:r>
              <a:rPr lang="zh-TW" altLang="en-US" sz="2000" dirty="0"/>
              <a:t>小七和弦</a:t>
            </a:r>
            <a:r>
              <a:rPr lang="en-US" sz="2000" dirty="0"/>
              <a:t>: </a:t>
            </a:r>
            <a:r>
              <a:rPr lang="zh-TW" altLang="en-US" sz="2000" dirty="0"/>
              <a:t>根音</a:t>
            </a:r>
            <a:r>
              <a:rPr lang="en-US" sz="2000" dirty="0"/>
              <a:t>-</a:t>
            </a:r>
            <a:r>
              <a:rPr lang="zh-TW" altLang="en-US" sz="2000" dirty="0"/>
              <a:t>小三度</a:t>
            </a:r>
            <a:r>
              <a:rPr lang="en-US" sz="2000" dirty="0" smtClean="0"/>
              <a:t>-</a:t>
            </a:r>
            <a:r>
              <a:rPr lang="zh-TW" altLang="en-US" sz="2000" dirty="0"/>
              <a:t>大三度</a:t>
            </a:r>
            <a:r>
              <a:rPr lang="en-US" sz="2000" dirty="0" smtClean="0"/>
              <a:t>-</a:t>
            </a:r>
            <a:r>
              <a:rPr lang="zh-TW" altLang="en-US" sz="2000" dirty="0"/>
              <a:t>小三度</a:t>
            </a:r>
            <a:r>
              <a:rPr lang="en-US" sz="2000" dirty="0" smtClean="0"/>
              <a:t>; </a:t>
            </a:r>
            <a:r>
              <a:rPr lang="en-US" sz="2000" dirty="0"/>
              <a:t>1-</a:t>
            </a:r>
            <a:r>
              <a:rPr lang="en-US" sz="2000" baseline="30000" dirty="0"/>
              <a:t>b</a:t>
            </a:r>
            <a:r>
              <a:rPr lang="en-US" sz="2000" dirty="0"/>
              <a:t>3-5-</a:t>
            </a:r>
            <a:r>
              <a:rPr lang="en-US" sz="2000" baseline="30000" dirty="0"/>
              <a:t>b</a:t>
            </a:r>
            <a:r>
              <a:rPr lang="en-US" sz="2000" dirty="0"/>
              <a:t>7</a:t>
            </a:r>
          </a:p>
          <a:p>
            <a:pPr lvl="3"/>
            <a:r>
              <a:rPr lang="en-US" sz="1800" dirty="0" smtClean="0"/>
              <a:t>Am</a:t>
            </a:r>
            <a:r>
              <a:rPr lang="en-US" sz="1800" baseline="-25000" dirty="0" smtClean="0"/>
              <a:t>7 ,</a:t>
            </a:r>
            <a:r>
              <a:rPr lang="en-US" sz="1800" dirty="0" smtClean="0"/>
              <a:t>Cm</a:t>
            </a:r>
            <a:r>
              <a:rPr lang="en-US" sz="1800" baseline="-25000" dirty="0" smtClean="0"/>
              <a:t>7</a:t>
            </a:r>
            <a:r>
              <a:rPr lang="en-US" sz="1800" dirty="0"/>
              <a:t>, </a:t>
            </a:r>
            <a:r>
              <a:rPr lang="en-US" sz="1800" dirty="0" smtClean="0"/>
              <a:t>Dm</a:t>
            </a:r>
            <a:r>
              <a:rPr lang="en-US" sz="1800" baseline="-25000" dirty="0" smtClean="0"/>
              <a:t>7</a:t>
            </a:r>
            <a:r>
              <a:rPr lang="en-US" sz="1800" dirty="0"/>
              <a:t>, …</a:t>
            </a:r>
          </a:p>
          <a:p>
            <a:pPr lvl="2"/>
            <a:r>
              <a:rPr lang="zh-TW" altLang="en-US" sz="2000" dirty="0"/>
              <a:t>其他七和弦</a:t>
            </a:r>
            <a:r>
              <a:rPr lang="en-US" sz="2000" dirty="0"/>
              <a:t>(</a:t>
            </a:r>
            <a:r>
              <a:rPr lang="zh-TW" altLang="en-US" sz="2000" dirty="0"/>
              <a:t>較少使用</a:t>
            </a:r>
            <a:r>
              <a:rPr lang="en-US" sz="2000" dirty="0"/>
              <a:t>): 1-</a:t>
            </a:r>
            <a:r>
              <a:rPr lang="en-US" sz="2000" baseline="30000" dirty="0"/>
              <a:t>b</a:t>
            </a:r>
            <a:r>
              <a:rPr lang="en-US" sz="2000" dirty="0"/>
              <a:t>3-5-7(</a:t>
            </a:r>
            <a:r>
              <a:rPr lang="zh-TW" altLang="en-US" sz="2000" dirty="0"/>
              <a:t>小大七和弦</a:t>
            </a:r>
            <a:r>
              <a:rPr lang="en-US" sz="2000" dirty="0"/>
              <a:t>, </a:t>
            </a:r>
            <a:r>
              <a:rPr lang="zh-TW" altLang="en-US" sz="2000" dirty="0"/>
              <a:t>例如</a:t>
            </a:r>
            <a:r>
              <a:rPr lang="en-US" sz="2000" dirty="0"/>
              <a:t>: Cm</a:t>
            </a:r>
            <a:r>
              <a:rPr lang="en-US" sz="2000" baseline="-25000" dirty="0"/>
              <a:t>Maj7</a:t>
            </a:r>
            <a:r>
              <a:rPr lang="en-US" sz="2000" dirty="0"/>
              <a:t>), 1-</a:t>
            </a:r>
            <a:r>
              <a:rPr lang="en-US" sz="2000" baseline="30000" dirty="0"/>
              <a:t>b</a:t>
            </a:r>
            <a:r>
              <a:rPr lang="en-US" sz="2000" dirty="0"/>
              <a:t>3-</a:t>
            </a:r>
            <a:r>
              <a:rPr lang="en-US" sz="2000" baseline="30000" dirty="0"/>
              <a:t>b</a:t>
            </a:r>
            <a:r>
              <a:rPr lang="en-US" sz="2000" dirty="0"/>
              <a:t>5-</a:t>
            </a:r>
            <a:r>
              <a:rPr lang="en-US" sz="2000" baseline="30000" dirty="0"/>
              <a:t>bb</a:t>
            </a:r>
            <a:r>
              <a:rPr lang="en-US" sz="2000" dirty="0"/>
              <a:t>7(</a:t>
            </a:r>
            <a:r>
              <a:rPr lang="zh-TW" altLang="en-US" sz="2000" dirty="0"/>
              <a:t>減七和弦</a:t>
            </a:r>
            <a:r>
              <a:rPr lang="en-US" sz="2000" dirty="0"/>
              <a:t>, </a:t>
            </a:r>
            <a:r>
              <a:rPr lang="zh-TW" altLang="en-US" sz="2000" dirty="0"/>
              <a:t>例如</a:t>
            </a:r>
            <a:r>
              <a:rPr lang="en-US" sz="2000" dirty="0"/>
              <a:t>: Cdim</a:t>
            </a:r>
            <a:r>
              <a:rPr lang="en-US" sz="2000" baseline="-25000" dirty="0"/>
              <a:t>7</a:t>
            </a:r>
            <a:r>
              <a:rPr lang="en-US" sz="2000" dirty="0"/>
              <a:t>), ….</a:t>
            </a:r>
          </a:p>
        </p:txBody>
      </p:sp>
    </p:spTree>
    <p:extLst>
      <p:ext uri="{BB962C8B-B14F-4D97-AF65-F5344CB8AC3E}">
        <p14:creationId xmlns:p14="http://schemas.microsoft.com/office/powerpoint/2010/main" val="17363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35548"/>
            <a:ext cx="9404723" cy="1400530"/>
          </a:xfrm>
        </p:spPr>
        <p:txBody>
          <a:bodyPr/>
          <a:lstStyle/>
          <a:p>
            <a:r>
              <a:rPr lang="zh-TW" altLang="en-US" dirty="0"/>
              <a:t>認識和弦</a:t>
            </a:r>
            <a:r>
              <a:rPr lang="en-US" altLang="zh-TW" dirty="0"/>
              <a:t>-</a:t>
            </a:r>
            <a:r>
              <a:rPr lang="zh-TW" altLang="en-US" dirty="0"/>
              <a:t>三和弦的延伸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1" y="1115658"/>
            <a:ext cx="10623869" cy="5582322"/>
          </a:xfrm>
        </p:spPr>
        <p:txBody>
          <a:bodyPr>
            <a:noAutofit/>
          </a:bodyPr>
          <a:lstStyle/>
          <a:p>
            <a:pPr lvl="1"/>
            <a:r>
              <a:rPr lang="zh-TW" altLang="en-US" sz="2400" dirty="0" smtClean="0"/>
              <a:t>六</a:t>
            </a:r>
            <a:r>
              <a:rPr lang="zh-TW" altLang="en-US" sz="2400" dirty="0"/>
              <a:t>和弦</a:t>
            </a:r>
            <a:r>
              <a:rPr lang="en-US" sz="2400" dirty="0"/>
              <a:t>(Sixths): </a:t>
            </a:r>
            <a:r>
              <a:rPr lang="zh-TW" altLang="en-US" sz="2000" dirty="0"/>
              <a:t>六和弦是包含六度音程的和弦</a:t>
            </a:r>
            <a:r>
              <a:rPr lang="en-US" sz="2000" dirty="0"/>
              <a:t>; </a:t>
            </a:r>
            <a:r>
              <a:rPr lang="en-US" sz="2400" dirty="0"/>
              <a:t>1-3-5-6</a:t>
            </a:r>
          </a:p>
          <a:p>
            <a:pPr lvl="2"/>
            <a:r>
              <a:rPr lang="en-US" sz="2000" dirty="0"/>
              <a:t>1-3-5-6: C</a:t>
            </a:r>
            <a:r>
              <a:rPr lang="en-US" sz="2000" baseline="-25000" dirty="0"/>
              <a:t>6</a:t>
            </a:r>
            <a:r>
              <a:rPr lang="en-US" sz="2000" dirty="0"/>
              <a:t>(</a:t>
            </a:r>
            <a:r>
              <a:rPr lang="zh-TW" altLang="en-US" sz="2000" dirty="0"/>
              <a:t>或 </a:t>
            </a:r>
            <a:r>
              <a:rPr lang="en-US" sz="2000" dirty="0"/>
              <a:t>C</a:t>
            </a:r>
            <a:r>
              <a:rPr lang="en-US" sz="2000" baseline="-25000" dirty="0"/>
              <a:t>Maj6</a:t>
            </a:r>
            <a:r>
              <a:rPr lang="en-US" sz="2000" dirty="0"/>
              <a:t>)</a:t>
            </a:r>
          </a:p>
          <a:p>
            <a:pPr lvl="2"/>
            <a:r>
              <a:rPr lang="en-US" sz="2000" dirty="0"/>
              <a:t>1-</a:t>
            </a:r>
            <a:r>
              <a:rPr lang="en-US" sz="2000" baseline="30000" dirty="0"/>
              <a:t>b</a:t>
            </a:r>
            <a:r>
              <a:rPr lang="en-US" sz="2000" dirty="0"/>
              <a:t>3-5-6: Cm</a:t>
            </a:r>
            <a:r>
              <a:rPr lang="en-US" sz="2000" baseline="-25000" dirty="0"/>
              <a:t>6</a:t>
            </a:r>
            <a:endParaRPr lang="en-US" sz="2000" dirty="0"/>
          </a:p>
          <a:p>
            <a:pPr lvl="1"/>
            <a:r>
              <a:rPr lang="zh-TW" altLang="en-US" sz="2800" dirty="0"/>
              <a:t>九和弦</a:t>
            </a:r>
            <a:r>
              <a:rPr lang="en-US" sz="2800" dirty="0"/>
              <a:t>(Ninths): </a:t>
            </a:r>
            <a:r>
              <a:rPr lang="zh-TW" altLang="en-US" sz="2400" dirty="0"/>
              <a:t>由五個音，按照三度音程疊置的和弦，即在三和弦的上方再疊置兩個三度音</a:t>
            </a:r>
            <a:r>
              <a:rPr lang="en-US" sz="2400" dirty="0"/>
              <a:t>; </a:t>
            </a:r>
            <a:r>
              <a:rPr lang="en-US" sz="2800" dirty="0"/>
              <a:t>1-3-5-7-9</a:t>
            </a:r>
          </a:p>
          <a:p>
            <a:pPr lvl="3"/>
            <a:r>
              <a:rPr lang="en-US" sz="1800" dirty="0"/>
              <a:t>C</a:t>
            </a:r>
            <a:r>
              <a:rPr lang="en-US" sz="1800" baseline="-25000" dirty="0"/>
              <a:t>9</a:t>
            </a:r>
            <a:endParaRPr lang="en-US" sz="1800" dirty="0"/>
          </a:p>
          <a:p>
            <a:pPr lvl="1"/>
            <a:r>
              <a:rPr lang="zh-TW" altLang="en-US" sz="2400" dirty="0"/>
              <a:t>十一和</a:t>
            </a:r>
            <a:r>
              <a:rPr lang="en-US" sz="2400" dirty="0"/>
              <a:t>(</a:t>
            </a:r>
            <a:r>
              <a:rPr lang="en-US" sz="2800" dirty="0"/>
              <a:t>Elevenths)</a:t>
            </a:r>
            <a:r>
              <a:rPr lang="zh-TW" altLang="en-US" sz="2400" dirty="0"/>
              <a:t>是在三和弦的上方再疊置三個三度音、十三和弦</a:t>
            </a:r>
            <a:r>
              <a:rPr lang="en-US" sz="2400" dirty="0"/>
              <a:t>(</a:t>
            </a:r>
            <a:r>
              <a:rPr lang="en-US" sz="2800" dirty="0"/>
              <a:t>Thirteenths)</a:t>
            </a:r>
            <a:r>
              <a:rPr lang="zh-TW" altLang="en-US" sz="2400" dirty="0"/>
              <a:t>是在三和弦的上方再疊置四個三度音</a:t>
            </a:r>
            <a:r>
              <a:rPr lang="en-US" sz="2400" dirty="0"/>
              <a:t>.</a:t>
            </a:r>
            <a:endParaRPr lang="en-US" sz="2800" dirty="0"/>
          </a:p>
          <a:p>
            <a:pPr lvl="1"/>
            <a:r>
              <a:rPr lang="zh-TW" altLang="en-US" sz="2400" dirty="0"/>
              <a:t>二和弦</a:t>
            </a:r>
            <a:r>
              <a:rPr lang="en-US" sz="2400" dirty="0"/>
              <a:t>(Seconds): </a:t>
            </a:r>
            <a:r>
              <a:rPr lang="zh-TW" altLang="en-US" sz="2000" dirty="0"/>
              <a:t>是在三和弦中</a:t>
            </a:r>
            <a:r>
              <a:rPr lang="en-US" sz="2000" dirty="0"/>
              <a:t>,</a:t>
            </a:r>
            <a:r>
              <a:rPr lang="zh-TW" altLang="en-US" sz="2000" dirty="0"/>
              <a:t>安插二度音或在三和弦的上方加一個九度音</a:t>
            </a:r>
            <a:r>
              <a:rPr lang="en-US" sz="2000" dirty="0"/>
              <a:t>; </a:t>
            </a:r>
            <a:r>
              <a:rPr lang="en-US" sz="2400" dirty="0"/>
              <a:t>1-2-3-5 </a:t>
            </a:r>
            <a:r>
              <a:rPr lang="zh-TW" altLang="en-US" sz="2400" dirty="0"/>
              <a:t>或</a:t>
            </a:r>
            <a:r>
              <a:rPr lang="en-US" sz="2400" dirty="0"/>
              <a:t> 1-3-5-9</a:t>
            </a:r>
          </a:p>
          <a:p>
            <a:pPr lvl="3"/>
            <a:r>
              <a:rPr lang="en-US" sz="1800" dirty="0"/>
              <a:t>C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zh-TW" altLang="en-US" sz="1800" dirty="0"/>
              <a:t>或</a:t>
            </a:r>
            <a:r>
              <a:rPr lang="en-US" sz="1800" dirty="0"/>
              <a:t> </a:t>
            </a:r>
            <a:r>
              <a:rPr lang="en-US" sz="1800" dirty="0" smtClean="0"/>
              <a:t>C</a:t>
            </a:r>
            <a:r>
              <a:rPr lang="en-US" sz="1800" baseline="-25000" dirty="0" smtClean="0"/>
              <a:t>add9</a:t>
            </a:r>
            <a:r>
              <a:rPr lang="en-US" sz="1800" dirty="0" smtClean="0"/>
              <a:t>)</a:t>
            </a:r>
          </a:p>
          <a:p>
            <a:pPr marL="514350" lvl="1" indent="0">
              <a:buNone/>
            </a:pPr>
            <a:r>
              <a:rPr lang="zh-TW" altLang="en-US" sz="2200" b="1" i="1" u="sng" dirty="0"/>
              <a:t>註記</a:t>
            </a:r>
            <a:r>
              <a:rPr lang="en-US" sz="2200" b="1" i="1" u="sng" dirty="0"/>
              <a:t>: </a:t>
            </a:r>
            <a:r>
              <a:rPr lang="zh-TW" altLang="en-US" sz="2200" b="1" i="1" u="sng" dirty="0"/>
              <a:t>七和弦</a:t>
            </a:r>
            <a:r>
              <a:rPr lang="en-US" sz="2200" b="1" i="1" u="sng" dirty="0"/>
              <a:t>, </a:t>
            </a:r>
            <a:r>
              <a:rPr lang="zh-TW" altLang="en-US" sz="2200" b="1" i="1" u="sng" dirty="0"/>
              <a:t>九和弦或十一和弦經常使用在運用複雜和聲的現代爵士音樂</a:t>
            </a:r>
            <a:r>
              <a:rPr lang="en-US" sz="2200" b="1" i="1" u="sng" dirty="0"/>
              <a:t>,.</a:t>
            </a:r>
            <a:endParaRPr lang="en-US" sz="2200" u="sng" dirty="0"/>
          </a:p>
          <a:p>
            <a:pPr marL="51435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554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1" y="155538"/>
            <a:ext cx="9404723" cy="1400530"/>
          </a:xfrm>
        </p:spPr>
        <p:txBody>
          <a:bodyPr/>
          <a:lstStyle/>
          <a:p>
            <a:r>
              <a:rPr lang="zh-TW" altLang="en-US" dirty="0"/>
              <a:t>認識和弦</a:t>
            </a:r>
            <a:r>
              <a:rPr lang="en-US" altLang="zh-TW" dirty="0"/>
              <a:t>-</a:t>
            </a:r>
            <a:r>
              <a:rPr lang="zh-TW" altLang="en-US" dirty="0"/>
              <a:t>三和弦的延伸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21" y="855802"/>
            <a:ext cx="11298239" cy="5727877"/>
          </a:xfrm>
        </p:spPr>
        <p:txBody>
          <a:bodyPr>
            <a:noAutofit/>
          </a:bodyPr>
          <a:lstStyle/>
          <a:p>
            <a:pPr lvl="0"/>
            <a:r>
              <a:rPr lang="zh-TW" altLang="en-US" sz="2400" b="1" dirty="0"/>
              <a:t>掛留和弦</a:t>
            </a:r>
            <a:r>
              <a:rPr lang="en-US" sz="2400" b="1" dirty="0"/>
              <a:t>(Suspended Chords):</a:t>
            </a:r>
            <a:r>
              <a:rPr lang="en-US" sz="2400" dirty="0"/>
              <a:t> </a:t>
            </a:r>
            <a:r>
              <a:rPr lang="zh-TW" altLang="en-US" dirty="0"/>
              <a:t>三和弦的三度音升高半音或全音，使之距根音為純４度所形成的和弦</a:t>
            </a:r>
            <a:r>
              <a:rPr lang="en-US" dirty="0"/>
              <a:t>; </a:t>
            </a:r>
            <a:r>
              <a:rPr lang="en-US" sz="2400" dirty="0"/>
              <a:t>1-4-5</a:t>
            </a:r>
          </a:p>
          <a:p>
            <a:pPr lvl="1"/>
            <a:r>
              <a:rPr lang="zh-TW" altLang="en-US" dirty="0"/>
              <a:t>由於這第二音使得人耳聽起來相當不太和諧而帶有</a:t>
            </a:r>
            <a:r>
              <a:rPr lang="en-US" dirty="0"/>
              <a:t>”</a:t>
            </a:r>
            <a:r>
              <a:rPr lang="zh-TW" altLang="en-US" dirty="0"/>
              <a:t>掛留</a:t>
            </a:r>
            <a:r>
              <a:rPr lang="en-US" dirty="0"/>
              <a:t>-</a:t>
            </a:r>
            <a:r>
              <a:rPr lang="zh-TW" altLang="en-US" dirty="0"/>
              <a:t>緊張</a:t>
            </a:r>
            <a:r>
              <a:rPr lang="en-US" dirty="0"/>
              <a:t>”</a:t>
            </a:r>
            <a:r>
              <a:rPr lang="zh-TW" altLang="en-US" dirty="0"/>
              <a:t>的感覺</a:t>
            </a:r>
            <a:r>
              <a:rPr lang="en-US" dirty="0"/>
              <a:t>,</a:t>
            </a:r>
            <a:r>
              <a:rPr lang="zh-TW" altLang="en-US" dirty="0"/>
              <a:t>因此人耳會期待下一個音會重回到三度音</a:t>
            </a:r>
            <a:r>
              <a:rPr lang="zh-TW" altLang="en-US" sz="1600" dirty="0"/>
              <a:t>以緩和緊促之感。</a:t>
            </a:r>
            <a:endParaRPr lang="en-US" dirty="0"/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SUS4</a:t>
            </a:r>
            <a:r>
              <a:rPr lang="en-US" dirty="0" smtClean="0"/>
              <a:t> </a:t>
            </a:r>
            <a:r>
              <a:rPr lang="en-US" dirty="0"/>
              <a:t>-&gt; C</a:t>
            </a:r>
          </a:p>
          <a:p>
            <a:pPr lvl="0"/>
            <a:r>
              <a:rPr lang="zh-TW" altLang="en-US" b="1" dirty="0"/>
              <a:t>和弦轉位</a:t>
            </a:r>
            <a:r>
              <a:rPr lang="en-US" b="1" dirty="0"/>
              <a:t>(Chord Inversion): </a:t>
            </a:r>
            <a:endParaRPr lang="en-US" dirty="0"/>
          </a:p>
          <a:p>
            <a:pPr lvl="1"/>
            <a:r>
              <a:rPr lang="zh-TW" altLang="en-US" dirty="0"/>
              <a:t>和弦可以轉位使得根音不再落在最低音</a:t>
            </a:r>
            <a:r>
              <a:rPr lang="en-US" dirty="0"/>
              <a:t>,</a:t>
            </a:r>
            <a:r>
              <a:rPr lang="zh-TW" altLang="en-US" dirty="0"/>
              <a:t>這樣使用三或五度音為根音的三和弦產生不一樣的聽覺效果</a:t>
            </a:r>
            <a:endParaRPr lang="en-US" dirty="0"/>
          </a:p>
          <a:p>
            <a:pPr lvl="1"/>
            <a:r>
              <a:rPr lang="en-US" dirty="0"/>
              <a:t>C: 1-3-5, C/E: 3-5-1, C/G: 5-1-3</a:t>
            </a:r>
          </a:p>
          <a:p>
            <a:pPr lvl="1"/>
            <a:r>
              <a:rPr lang="zh-TW" altLang="en-US" dirty="0"/>
              <a:t>也可以加上不是三或五度的另一音為根音</a:t>
            </a:r>
            <a:r>
              <a:rPr lang="en-US" dirty="0"/>
              <a:t>,</a:t>
            </a:r>
          </a:p>
          <a:p>
            <a:pPr lvl="2"/>
            <a:r>
              <a:rPr lang="en-US" dirty="0"/>
              <a:t>Am</a:t>
            </a:r>
            <a:r>
              <a:rPr lang="en-US" baseline="-25000" dirty="0"/>
              <a:t>7</a:t>
            </a:r>
            <a:r>
              <a:rPr lang="en-US" dirty="0"/>
              <a:t>/D</a:t>
            </a:r>
          </a:p>
          <a:p>
            <a:r>
              <a:rPr lang="zh-TW" altLang="en-US" b="1" i="1" dirty="0"/>
              <a:t>註記</a:t>
            </a:r>
            <a:r>
              <a:rPr lang="en-US" b="1" i="1" dirty="0"/>
              <a:t>:</a:t>
            </a:r>
            <a:endParaRPr lang="en-US" dirty="0"/>
          </a:p>
          <a:p>
            <a:pPr lvl="1" indent="-342900">
              <a:buFont typeface="+mj-lt"/>
              <a:buAutoNum type="arabicPeriod"/>
            </a:pPr>
            <a:r>
              <a:rPr lang="zh-TW" altLang="en-US" b="1" i="1" dirty="0"/>
              <a:t>低音吉他經常彈奏和弦的根音或特別指定的低音為根音</a:t>
            </a:r>
            <a:r>
              <a:rPr lang="en-US" b="1" i="1" dirty="0"/>
              <a:t>. </a:t>
            </a:r>
            <a:r>
              <a:rPr lang="zh-TW" altLang="en-US" b="1" i="1" dirty="0"/>
              <a:t>例如</a:t>
            </a:r>
            <a:r>
              <a:rPr lang="en-US" b="1" i="1" dirty="0"/>
              <a:t>: </a:t>
            </a:r>
            <a:r>
              <a:rPr lang="zh-TW" altLang="en-US" b="1" i="1" dirty="0"/>
              <a:t>彈奏</a:t>
            </a:r>
            <a:r>
              <a:rPr lang="en-US" b="1" i="1" dirty="0"/>
              <a:t>C </a:t>
            </a:r>
            <a:r>
              <a:rPr lang="zh-TW" altLang="en-US" b="1" i="1" dirty="0"/>
              <a:t>和弦的</a:t>
            </a:r>
            <a:r>
              <a:rPr lang="en-US" b="1" i="1" dirty="0"/>
              <a:t>C </a:t>
            </a:r>
            <a:r>
              <a:rPr lang="zh-TW" altLang="en-US" b="1" i="1" dirty="0"/>
              <a:t>為根音</a:t>
            </a:r>
            <a:r>
              <a:rPr lang="en-US" b="1" i="1" dirty="0"/>
              <a:t>, </a:t>
            </a:r>
            <a:r>
              <a:rPr lang="zh-TW" altLang="en-US" b="1" i="1" dirty="0"/>
              <a:t>彈奏</a:t>
            </a:r>
            <a:r>
              <a:rPr lang="en-US" b="1" i="1" dirty="0"/>
              <a:t>C/G </a:t>
            </a:r>
            <a:r>
              <a:rPr lang="zh-TW" altLang="en-US" b="1" i="1" dirty="0"/>
              <a:t>和弦的</a:t>
            </a:r>
            <a:r>
              <a:rPr lang="en-US" b="1" i="1" dirty="0"/>
              <a:t>G</a:t>
            </a:r>
            <a:r>
              <a:rPr lang="zh-TW" altLang="en-US" b="1" i="1" dirty="0"/>
              <a:t>為根音</a:t>
            </a:r>
            <a:r>
              <a:rPr lang="en-US" b="1" i="1" dirty="0"/>
              <a:t>.</a:t>
            </a:r>
            <a:endParaRPr lang="en-US" dirty="0"/>
          </a:p>
          <a:p>
            <a:pPr lvl="1" indent="-342900">
              <a:buFont typeface="+mj-lt"/>
              <a:buAutoNum type="arabicPeriod"/>
            </a:pPr>
            <a:r>
              <a:rPr lang="en-US" b="1" i="1" dirty="0"/>
              <a:t>Am7 (6-1-3-5)</a:t>
            </a:r>
            <a:r>
              <a:rPr lang="zh-TW" altLang="en-US" b="1" i="1" dirty="0"/>
              <a:t>和</a:t>
            </a:r>
            <a:r>
              <a:rPr lang="en-US" b="1" i="1" dirty="0"/>
              <a:t> C6(1-3-5-6) </a:t>
            </a:r>
            <a:r>
              <a:rPr lang="zh-TW" altLang="en-US" b="1" i="1" dirty="0"/>
              <a:t>由相同的</a:t>
            </a:r>
            <a:r>
              <a:rPr lang="en-US" b="1" i="1" dirty="0"/>
              <a:t>1, 3, 5, 6 </a:t>
            </a:r>
            <a:r>
              <a:rPr lang="zh-TW" altLang="en-US" b="1" i="1" dirty="0"/>
              <a:t>組成但有不同的轉位根音</a:t>
            </a:r>
            <a:r>
              <a:rPr lang="en-US" b="1" i="1" dirty="0"/>
              <a:t>.</a:t>
            </a:r>
            <a:endParaRPr lang="en-US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24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86464"/>
            <a:ext cx="9404723" cy="1400530"/>
          </a:xfrm>
        </p:spPr>
        <p:txBody>
          <a:bodyPr/>
          <a:lstStyle/>
          <a:p>
            <a:r>
              <a:rPr lang="zh-TW" altLang="en-US" dirty="0"/>
              <a:t>認識和弦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34" y="1206500"/>
            <a:ext cx="81280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84872ED-3B97-FF48-AC2E-B4F483211B75}" vid="{106DDBCA-76C2-C84D-918E-3BC4A48062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LWEC_Worship_Training</Template>
  <TotalTime>100</TotalTime>
  <Words>811</Words>
  <Application>Microsoft Macintosh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Gothic</vt:lpstr>
      <vt:lpstr>Wingdings 3</vt:lpstr>
      <vt:lpstr>新細明體</vt:lpstr>
      <vt:lpstr>Arial</vt:lpstr>
      <vt:lpstr>Ion</vt:lpstr>
      <vt:lpstr>認識和弦</vt:lpstr>
      <vt:lpstr>認識和弦</vt:lpstr>
      <vt:lpstr>認識和弦-三和弦的延伸</vt:lpstr>
      <vt:lpstr>認識和弦-三和弦的延伸</vt:lpstr>
      <vt:lpstr>認識和弦-三和弦的延伸</vt:lpstr>
      <vt:lpstr>認識和弦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認識簡譜</dc:title>
  <dc:creator>CHIU, VINCENT</dc:creator>
  <cp:lastModifiedBy>CHIU, VINCENT</cp:lastModifiedBy>
  <cp:revision>7</cp:revision>
  <dcterms:created xsi:type="dcterms:W3CDTF">2016-02-22T02:25:01Z</dcterms:created>
  <dcterms:modified xsi:type="dcterms:W3CDTF">2016-02-28T02:52:04Z</dcterms:modified>
</cp:coreProperties>
</file>