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72909"/>
  </p:normalViewPr>
  <p:slideViewPr>
    <p:cSldViewPr snapToGrid="0" snapToObjects="1">
      <p:cViewPr varScale="1">
        <p:scale>
          <a:sx n="107" d="100"/>
          <a:sy n="107" d="100"/>
        </p:scale>
        <p:origin x="6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E046C-A77B-1C4A-AC0A-5535A39F9A54}" type="datetimeFigureOut">
              <a:rPr lang="en-US" smtClean="0"/>
              <a:t>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2D05E-A377-AF42-A6A5-4E2E93A62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3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o-bible.com/cgibin/ob.cgi?version=hb5&amp;cv=hb5&amp;book=Rev&amp;chapter=14" TargetMode="External"/><Relationship Id="rId12" Type="http://schemas.openxmlformats.org/officeDocument/2006/relationships/hyperlink" Target="http://www.o-bible.com/cgibin/ob.cgi?version=hb5&amp;cv=hb5&amp;book=Eze&amp;chapter=36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://www.o-bible.com/cgibin/ob.cgi?version=hb5&amp;cv=hb5&amp;book=Psm&amp;chapter=33" TargetMode="External"/><Relationship Id="rId4" Type="http://schemas.openxmlformats.org/officeDocument/2006/relationships/hyperlink" Target="http://www.o-bible.com/cgibin/ob.cgi?version=hb5&amp;cv=hb5&amp;book=Psm&amp;chapter=40" TargetMode="External"/><Relationship Id="rId5" Type="http://schemas.openxmlformats.org/officeDocument/2006/relationships/hyperlink" Target="http://www.o-bible.com/cgibin/ob.cgi?version=hb5&amp;cv=hb5&amp;book=Psm&amp;chapter=96" TargetMode="External"/><Relationship Id="rId6" Type="http://schemas.openxmlformats.org/officeDocument/2006/relationships/hyperlink" Target="http://www.o-bible.com/cgibin/ob.cgi?version=hb5&amp;cv=hb5&amp;book=Psm&amp;chapter=98" TargetMode="External"/><Relationship Id="rId7" Type="http://schemas.openxmlformats.org/officeDocument/2006/relationships/hyperlink" Target="http://www.o-bible.com/cgibin/ob.cgi?version=hb5&amp;cv=hb5&amp;book=Psm&amp;chapter=144" TargetMode="External"/><Relationship Id="rId8" Type="http://schemas.openxmlformats.org/officeDocument/2006/relationships/hyperlink" Target="http://www.o-bible.com/cgibin/ob.cgi?version=hb5&amp;cv=hb5&amp;book=Psm&amp;chapter=149" TargetMode="External"/><Relationship Id="rId9" Type="http://schemas.openxmlformats.org/officeDocument/2006/relationships/hyperlink" Target="http://www.o-bible.com/cgibin/ob.cgi?version=hb5&amp;cv=hb5&amp;book=Isa&amp;chapter=42" TargetMode="External"/><Relationship Id="rId10" Type="http://schemas.openxmlformats.org/officeDocument/2006/relationships/hyperlink" Target="http://www.o-bible.com/cgibin/ob.cgi?version=hb5&amp;cv=hb5&amp;book=Rev&amp;chapter=5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TW" alt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聖經並沒有給特別的定義，但可從啟示錄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章得到教導與啟發</a:t>
            </a:r>
            <a:r>
              <a:rPr lang="zh-TW" alt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－ “給神所當得的”，換句話說，”祂是配得”我們一切的敬拜與讚美</a:t>
            </a: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4:11(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和合本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我們的主，我們的神，你是配得榮耀、尊貴、權柄的；因為你創造了萬物，並且萬物是因你的旨意被創造而有的。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5:9(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和合本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他們唱新歌，說：你配拿書卷，配揭開七印；因為你曾被殺，用自己的血從各族、各方、各民、各國中買了人來，叫他們歸於神，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5:12(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和合本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大聲說：曾被殺的羔羊是配得權柄、豐富、智慧、能力、尊貴、榮耀、頌讚的。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羅</a:t>
            </a:r>
            <a:r>
              <a:rPr lang="en-US" dirty="0" smtClean="0"/>
              <a:t>12</a:t>
            </a:r>
            <a:r>
              <a:rPr lang="zh-TW" altLang="en-US" dirty="0" smtClean="0"/>
              <a:t>：</a:t>
            </a:r>
            <a:r>
              <a:rPr lang="en-US" dirty="0" smtClean="0"/>
              <a:t>1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所以弟兄們，我以神的慈悲勸你們，將身體獻上，當作活祭，是聖潔的，是神所喜悅的；你們如此事奉乃是理所當然的。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0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多老的詩歌是傳統詩歌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是十五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六世紀的聖詩嗎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馬丁路德改教之後的詩歌算不算傳統詩歌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十九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二十世紀初的福音詩歌算不算傳統詩歌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有福的確據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”-1873,”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你真偉大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”-1880,”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我知誰掌管明天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-1950,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Ira Forest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Stanphill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五旬節靈恩派傳道人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因祂活著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”-1970 ”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如鹿切慕溪水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-1984)?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又如倪柝聲作詞的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煉我愈精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詩歌的譜是引用美國民歌作家福斯德（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Stephen Foster,1826-1864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）所作的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Massa’s in de Cold, Cold Ground.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怎樣算是基督教歌曲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?-&gt;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只有基督教歌詞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沒有所謂純基督教音樂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(Rick Warren’s “Purpose Driven Church”).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神會不會在特定的時間與空間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用不同的音樂型態去吸引不同的人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你的對象是誰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會不會現代詩歌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他們所熟悉的曲風或伴奏方式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剛開始較容易吸引未信或初信者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待成為基督徒後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可引入傳統詩歌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可不可能傳統詩歌或現代詩歌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兩者並存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透過音樂性的安排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(ex.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傳統詩歌用現代節奏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新舊穿插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Ex.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興起發光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(G)-&gt;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煉我愈精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(D)-&gt;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興起為耶穌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(G)-&gt;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榮耀榮耀哈利路亞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(G), “My Chains Are Gone”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向耶和華唱新歌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聖經在舊約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共有九處經節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33:3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40:3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96:1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98:1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 144:9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詩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 149:1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賽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 42:10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啟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 5:9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啟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 14:3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提醒我們要向耶和華唱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”-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注意不是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舊歌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老歌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也不是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傳統詩歌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當然當時沒有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傳統詩歌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的問題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有否意含我們要有更寬廣的心去包容不同時代背景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空間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文化等的音樂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新的心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”( </a:t>
            </a:r>
            <a:r>
              <a:rPr lang="zh-TW" alt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結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 36:26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我也要賜給你們一 個新心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去敬拜祂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Worship leader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需要求自已多聽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多學不同時代背景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不同形態曲風的詩歌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開闊自己的視野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有更寬廣的取材空間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6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選同樣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或可事先移調成同樣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但須注意不要超過音域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一般升降一個半音或全音應不是問題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兩首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升半音成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而連接下一首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調的歌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降半音成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兩首就都是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Transpose(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通常只會升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除了可銜接下一首同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的詩歌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也可增加變化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增加力度與情緒的效果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讓詩歌進入另一個高潮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可於第一首詩歌的末尾加上下一首詩歌的主和旋的屬七和弦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C-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A7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&gt;D-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C7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↑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&gt;F,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奇異恩典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”(F-D7-&gt;G)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榮耀榮耀哈利路亞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”(G-E7-&gt;A) as rise key examples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同樣音雖不同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的連結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詩歌的最後一音與下首詩歌的第一音同音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在你榮耀中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我敬拜你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Key:D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最後一音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D)-&gt;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因祂活著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Key:G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歌曲的最後一音與下首歌曲的第一音相差八度音但不同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的連結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歌曲的最後一音與下首歌曲的第一音相差八度音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Ex.”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坐在寶座上聖潔羔羊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Key:C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最後一音為高音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C)-&gt;”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榮耀榮耀哈利路亞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Key:F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第一音是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綜合以上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哈利路亞組曲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哈利路亞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(C- A7-&gt;D)-&gt;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讚美耶和華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最後一音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D)-&gt;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榮耀榮耀哈利路亞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擺出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的手勢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再唱一次，或是接下來唱第一節。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擺出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的手勢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接下來唱第二節。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依此類推。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四指併攏，大拇指分開，好像英文字母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&gt;&gt; Chorus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，接下來唱副歌。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伸出大拇指朝上，四指握拳（就是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的手勢）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向上移調。如果事前未排練，要有默契是升半音或是全音。也有的書籍教導能夠用手勢直接指出要移到什麼調。但是這麼多的調，不如直接去學手語好了。假設一個情況，現在是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大調，想轉至降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調要用什麼手勢？如果要轉至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調呢？所以我還是認為應該先排練好，只要告訴大家現在要轉調了，這樣就夠了。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伸出大拇指朝下，四指握拳（就是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討打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的手勢）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向下移調。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伸出小指向上，表示最後一個樂句再唱一次。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伸出小指向下，表示最後一句再唱一次。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握拳，表示停止。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食指轉圈，表示敬拜團繼續，但是會眾停止唱詩，這時通常主禮要講話或讓會眾默想。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加入指揮的手勢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以提示速度加快或加慢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3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因此，將「讚美與敬拜」來區別，可以說是一個「假設」，主要是幫助我們更容易了解敬拜的實質。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6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第一，神命令我們讚美，不是為了祂自己，而是為了使我們裏面有所改變，使我們與神建立正確的關係。這也是使我們降卑自己的必要步驟之一。</a:t>
            </a:r>
            <a:endParaRPr lang="en-US" sz="1600" b="1" i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神可以從其他無數的受造物中得著豐碩的讚美，即使你我拒絕讚美神，對神仍無絲毫損失。請看（約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節）：「時候將到，如今就是了，那真正拜父的，要用心靈和誠實拜祂，因為父要這樣的人拜祂。」</a:t>
            </a:r>
            <a:endParaRPr lang="en-US" altLang="zh-TW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父神在尋找什麼？答：</a:t>
            </a:r>
            <a:r>
              <a:rPr lang="zh-TW" altLang="en-US" sz="16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心靈和誠實拜祂的人</a:t>
            </a:r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，才是真正的敬拜。祂尋找這樣的人，因為神需要他們（即你和我）。請注意，神是在尋找「敬拜的人」，而不是尋找「敬拜」。祂並不需要我們的敬拜，祂熱切尋找那些有心過敬拜生活的人。</a:t>
            </a:r>
            <a:endParaRPr lang="en-US" altLang="zh-TW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600" b="1" i="1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第二，讚美有時是保持距離的</a:t>
            </a:r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，但敬拜通常必須是親密地敬拜神。讚美可以是單向的，但敬拜卻是一種交流、是一種交通。</a:t>
            </a:r>
            <a:endParaRPr lang="en-US" altLang="zh-TW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600" b="1" i="1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第三，敬拜是可動可靜的。</a:t>
            </a:r>
            <a:r>
              <a:rPr lang="zh-TW" alt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很多時候，我們無法憑外表來判定此人是否在敬拜神還是在讚美神？因為讚美比較是外顯的，而敬拜兩方面都會進入。但只有一位才知道我們是否真的在敬拜神。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Full Purpose of Congregational Worship: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Vertical Aspect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Aspect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 51:16-17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“You do not delight in sacrifice, or I would bring it; you do not take pleasure in burnt offerings. The sacrifices of God are a broken spirit; a broken and contrite heart, O God, you will not despise.”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詩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51:16-17(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和合本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你本不喜愛祭物，若喜愛，我就獻上；燔祭，你也不喜悅。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神所要的祭就是憂傷的靈；　神啊，憂傷痛悔的心，你必不輕看。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6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三個主要分類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classifications:</a:t>
            </a:r>
          </a:p>
          <a:p>
            <a:pPr lvl="1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敬拜主領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Worship Leader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敬拜主領的角色：領導者／教練／敬拜者／禱告者／學習者／顧問／協調者／團隊事奉同工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Leader/coach/worshipper/prayer/learner/advisor/mediator/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teamworker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需要很會唱歌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懂得或彈奏樂器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並不是絕對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但一定會增加揮灑的向度與空間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樂手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Musicians(Instrumentals)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和弦樂器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必要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可同時彈奏整組合弦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鋼琴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鍵盤合成器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吉他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Rhythm(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節奏樂器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3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鋼琴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鍵盤合成器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吉他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Bass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吉他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爵士鼓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Melody(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獨奏樂器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通常一次只彈奏單音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小提琴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大提琴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二胡等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歌手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Signers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領唱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vocalists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伴唱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Backup vocalists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 vocalists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有衝突時？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Conflicts: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可避免或解決？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or resolve?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避免控告或惡意批評？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 accusation and criticism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冷靜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 down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禱告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積極主動的排解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Pro-active to reconcile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謙卑，承認錯誤，饒恕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Humble; admit mistakes; forgive</a:t>
            </a:r>
          </a:p>
          <a:p>
            <a:pPr lvl="2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面對面的溝通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 to face communications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首先，要確定節奏。是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rock, soft rock, jazz, rumba, ....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要先商議好。否則鼓手、鋼琴、鍵盤、吉他的認知都不同時，事情就大條了。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希望要的感覺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包括要唱幾次，副歌重複幾次，最後一個樂句要重複幾次，在哪裡轉調等等。要先告訴所有同工，把這些都寫下來，事先交給同工。凡事照著次序行，會比較好。 確定練習的時候敬拜團能把你希望的感覺表達出來。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譜上如果有表情記號，漸強漸弱、節拍速度等，要告訴同工是否按譜操課。速度會造成完全不同的風格。試試看以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60,90,120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唱一次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聖哉、聖哉、聖哉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，就知道我的意思了。每個速度都不錯，但是感覺都不同。如果第一節唱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第二節唱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呢？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最後一個溝通的方法：大家一起聽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DVD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，然後說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我就是要這樣，其實是一個很好的方法。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8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如果你真的很喜歡一首詩歌，但是真的很高，那麼良心的建議就是移調。降一個全音，可以使許多老詩歌更容易唱，因為這些詩歌常常用到高音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。當然現代創作的詩歌也會有一樣的好處。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另外一個考慮，選擇音域窄的詩歌，可以在移調的時候有更多的變化。如果希望讓敬拜愈來愈高亢，通常往上移調是一個常用的方法。如果希望移調不只一次，那麼音域要更窄。以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擁戴祂為王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這首歌來說，只有八度的音域。因此，我可以找到一個敬拜用套譜，是移調三次，每次升半度，而不超出會眾的音域範圍。也許各位可以參考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 Moen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的短歌，他有許多短歌的音域都只有八度或是更少，因此在敬拜時可以有更靈活的變化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non-stop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的帶領時，我喜歡把調性安排好。比如說第一首詩歌是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大調，然後轉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大調。下一首詩歌安排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大調，轉至降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調，再轉至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調。最後一首詩歌是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調，轉至降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調結束。這樣會眾在唱詩時就可以感覺很流暢、很舒服。不要讓唱詩的人覺得每次換一首歌都要頓一下，感覺很不好。 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後一件事情，移調與司琴同工的功力有很大的關係。大部分古典鋼琴出身的同工，看到只有簡譜與和絃的詩歌，都會皺眉頭。但是如果你給他有五線譜的伴奏譜，連續轉調四次都不會當一回事。因此，儘力蒐集常用詩歌的五線譜套譜（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vocal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用譜）是平常一定要準備的功課。如果只能找到原文的也無所謂，自己把中文歌詞抄上去就是了。 或用電腦打譜軟體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(Encore, Sibelius, Finale)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自己打譜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可輕鬆移任何調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另外移調時不要虐待司琴同工。同樣要移調的狀況下，比如說詩歌原來是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大調，如果覺得太高，請移到降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調，而不是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調，這樣鋼琴同工與吉他同工都會感謝你的。因為對他們而言，這二個調的彈奏難易程度有很大的不同。所以要了解敬拜團當中常用的樂器，他們喜歡的調性是哪幾個，可以在事前預備，知道轉調時應該如何處理。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D05E-A377-AF42-A6A5-4E2E93A624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_Toc202691206"/><Relationship Id="rId4" Type="http://schemas.openxmlformats.org/officeDocument/2006/relationships/hyperlink" Target="#_Toc202691207"/><Relationship Id="rId5" Type="http://schemas.openxmlformats.org/officeDocument/2006/relationships/hyperlink" Target="#_Toc202691208"/><Relationship Id="rId6" Type="http://schemas.openxmlformats.org/officeDocument/2006/relationships/hyperlink" Target="#_Toc202691209"/><Relationship Id="rId7" Type="http://schemas.openxmlformats.org/officeDocument/2006/relationships/hyperlink" Target="#_Toc202691210"/><Relationship Id="rId8" Type="http://schemas.openxmlformats.org/officeDocument/2006/relationships/hyperlink" Target="#_Toc202691211"/><Relationship Id="rId9" Type="http://schemas.openxmlformats.org/officeDocument/2006/relationships/hyperlink" Target="#_Toc202691212"/><Relationship Id="rId10" Type="http://schemas.openxmlformats.org/officeDocument/2006/relationships/hyperlink" Target="#_Toc202691213"/><Relationship Id="rId1" Type="http://schemas.openxmlformats.org/officeDocument/2006/relationships/slideLayout" Target="../slideLayouts/slideLayout2.xml"/><Relationship Id="rId2" Type="http://schemas.openxmlformats.org/officeDocument/2006/relationships/hyperlink" Target="#_Toc202691205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10" y="684007"/>
            <a:ext cx="11686390" cy="3329581"/>
          </a:xfrm>
        </p:spPr>
        <p:txBody>
          <a:bodyPr/>
          <a:lstStyle/>
          <a:p>
            <a:pPr algn="ctr"/>
            <a:r>
              <a:rPr lang="zh-TW" altLang="en-US" b="1" dirty="0"/>
              <a:t>分享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zh-TW" altLang="en-US" b="1" dirty="0" smtClean="0"/>
              <a:t>帶領</a:t>
            </a:r>
            <a:r>
              <a:rPr lang="zh-TW" altLang="en-US" b="1" dirty="0"/>
              <a:t>會眾進入更深的敬拜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10377242" cy="902658"/>
          </a:xfrm>
        </p:spPr>
        <p:txBody>
          <a:bodyPr/>
          <a:lstStyle/>
          <a:p>
            <a:r>
              <a:rPr lang="zh-TW" altLang="en-US" b="1" dirty="0"/>
              <a:t>邱克勤</a:t>
            </a:r>
            <a:r>
              <a:rPr lang="en-US" dirty="0"/>
              <a:t> </a:t>
            </a:r>
            <a:r>
              <a:rPr lang="en-US" dirty="0" smtClean="0"/>
              <a:t> - 02/21/2016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r>
              <a:rPr lang="zh-TW" altLang="en-US" sz="2000" b="1" dirty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5244"/>
            <a:ext cx="9065257" cy="5133860"/>
          </a:xfrm>
        </p:spPr>
        <p:txBody>
          <a:bodyPr>
            <a:normAutofit/>
          </a:bodyPr>
          <a:lstStyle/>
          <a:p>
            <a:r>
              <a:rPr lang="zh-TW" altLang="en-US" b="1" u="sng" dirty="0">
                <a:solidFill>
                  <a:srgbClr val="FFFF00"/>
                </a:solidFill>
              </a:rPr>
              <a:t>為何要讚美主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zh-TW" altLang="en-US" sz="2000" dirty="0"/>
              <a:t>讚美是神的命令</a:t>
            </a:r>
            <a:r>
              <a:rPr lang="en-US" altLang="zh-TW" sz="2000" dirty="0"/>
              <a:t>﹒</a:t>
            </a:r>
            <a:r>
              <a:rPr lang="en-US" sz="2000" dirty="0"/>
              <a:t>(</a:t>
            </a:r>
            <a:r>
              <a:rPr lang="zh-TW" altLang="en-US" sz="2000" b="1" dirty="0"/>
              <a:t>詩</a:t>
            </a:r>
            <a:r>
              <a:rPr lang="en-US" sz="2000" b="1" dirty="0"/>
              <a:t>150:1 - </a:t>
            </a:r>
            <a:r>
              <a:rPr lang="zh-TW" altLang="en-US" sz="2000" dirty="0"/>
              <a:t>你 們 要 讚 美 耶 和 華 、 在 　 神 的 聖 所 讚 美 他 、 在 他 顯 能 力 的 穹 蒼 讚 美 他 。</a:t>
            </a:r>
            <a:r>
              <a:rPr lang="en-US" sz="2000" dirty="0"/>
              <a:t>)</a:t>
            </a:r>
          </a:p>
          <a:p>
            <a:pPr lvl="1"/>
            <a:r>
              <a:rPr lang="zh-TW" altLang="en-US" sz="2000" dirty="0"/>
              <a:t>神以我們的讚美為祂的寶座</a:t>
            </a:r>
            <a:r>
              <a:rPr lang="en-US" altLang="zh-TW" sz="2000" dirty="0"/>
              <a:t>﹒</a:t>
            </a:r>
            <a:r>
              <a:rPr lang="en-US" sz="2000" dirty="0"/>
              <a:t>(</a:t>
            </a:r>
            <a:r>
              <a:rPr lang="zh-TW" altLang="en-US" sz="2000" b="1" dirty="0"/>
              <a:t>詩</a:t>
            </a:r>
            <a:r>
              <a:rPr lang="en-US" sz="2000" b="1" dirty="0"/>
              <a:t>22:3 - </a:t>
            </a:r>
            <a:r>
              <a:rPr lang="zh-TW" altLang="en-US" sz="2000" dirty="0"/>
              <a:t>但 你 是 聖 潔 的 、 是 用 以 色 列 的 讚 美 為 寶 座 的 。 </a:t>
            </a:r>
            <a:r>
              <a:rPr lang="en-US" altLang="zh-TW" sz="2000" dirty="0"/>
              <a:t>〔 </a:t>
            </a:r>
            <a:r>
              <a:rPr lang="zh-TW" altLang="en-US" sz="2000" dirty="0"/>
              <a:t>寶 座 或 作 居 所 </a:t>
            </a:r>
            <a:r>
              <a:rPr lang="en-US" altLang="zh-TW" sz="2000" dirty="0"/>
              <a:t>〕</a:t>
            </a:r>
            <a:r>
              <a:rPr lang="en-US" sz="2000" dirty="0"/>
              <a:t>)</a:t>
            </a:r>
          </a:p>
          <a:p>
            <a:pPr lvl="1"/>
            <a:r>
              <a:rPr lang="zh-TW" altLang="en-US" sz="2000" dirty="0"/>
              <a:t>讚美會帶出能力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讚美神本為美事</a:t>
            </a:r>
            <a:r>
              <a:rPr lang="en-US" altLang="zh-TW" sz="2000" dirty="0"/>
              <a:t>﹒</a:t>
            </a:r>
            <a:r>
              <a:rPr lang="en-US" sz="2000" dirty="0"/>
              <a:t>(</a:t>
            </a:r>
            <a:r>
              <a:rPr lang="zh-TW" altLang="en-US" sz="2000" b="1" dirty="0"/>
              <a:t>詩</a:t>
            </a:r>
            <a:r>
              <a:rPr lang="en-US" sz="2000" b="1" dirty="0"/>
              <a:t>92:1-2 - </a:t>
            </a:r>
            <a:r>
              <a:rPr lang="zh-TW" altLang="en-US" sz="2000" dirty="0"/>
              <a:t>稱 謝 耶 和 華 、 歌 頌 你 至 高 者 的 名 。用 十 絃 的 樂 器 和 瑟 、 用 琴 彈 幽 雅 的 聲 音 、 早 晨 傳 揚 你 的 慈 愛 、 每 夜 傳 揚 你 的 信 實 、 這 本 為 美 事 。</a:t>
            </a:r>
            <a:r>
              <a:rPr lang="en-US" sz="2000" dirty="0"/>
              <a:t>)</a:t>
            </a:r>
          </a:p>
          <a:p>
            <a:pPr lvl="1"/>
            <a:r>
              <a:rPr lang="zh-TW" altLang="en-US" sz="2000" dirty="0"/>
              <a:t>神配得我們讚美</a:t>
            </a:r>
            <a:r>
              <a:rPr lang="en-US" altLang="zh-TW" sz="2000" dirty="0"/>
              <a:t>﹒</a:t>
            </a:r>
            <a:r>
              <a:rPr lang="en-US" sz="2000" dirty="0"/>
              <a:t>(</a:t>
            </a:r>
            <a:r>
              <a:rPr lang="zh-TW" altLang="en-US" sz="2000" b="1" dirty="0"/>
              <a:t>詩</a:t>
            </a:r>
            <a:r>
              <a:rPr lang="en-US" sz="2000" b="1" dirty="0"/>
              <a:t>48:1 - </a:t>
            </a:r>
            <a:r>
              <a:rPr lang="zh-TW" altLang="en-US" sz="2000" dirty="0"/>
              <a:t>耶 和 華 本 為 大 、 在 我 們 　 神 的 城 中 、 在 他 的 聖 山 上 、 該 受 大 讚 美 。</a:t>
            </a:r>
            <a:r>
              <a:rPr lang="en-US" sz="2000" dirty="0"/>
              <a:t>)</a:t>
            </a:r>
          </a:p>
          <a:p>
            <a:pPr lvl="1"/>
            <a:r>
              <a:rPr lang="zh-TW" altLang="en-US" sz="2000" dirty="0"/>
              <a:t>我們受造是為著讚美祂</a:t>
            </a:r>
            <a:r>
              <a:rPr lang="en-US" altLang="zh-TW" sz="2000" dirty="0"/>
              <a:t>﹒</a:t>
            </a:r>
            <a:r>
              <a:rPr lang="en-US" sz="2000" dirty="0"/>
              <a:t>(</a:t>
            </a:r>
            <a:r>
              <a:rPr lang="zh-TW" altLang="en-US" sz="2000" dirty="0"/>
              <a:t>賽</a:t>
            </a:r>
            <a:r>
              <a:rPr lang="en-US" sz="2000" dirty="0"/>
              <a:t>43:21 - </a:t>
            </a:r>
            <a:r>
              <a:rPr lang="zh-TW" altLang="en-US" sz="2000" dirty="0"/>
              <a:t>這 百 姓 是 我 為 自 己 所 造 的 、 好 述 說 我 的 美 德 。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r>
              <a:rPr lang="zh-TW" altLang="en-US" sz="2000" b="1" dirty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56365"/>
            <a:ext cx="10236642" cy="530163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600" b="1" u="sng" dirty="0">
                <a:solidFill>
                  <a:srgbClr val="FFFF00"/>
                </a:solidFill>
              </a:rPr>
              <a:t>何時當讚美</a:t>
            </a:r>
            <a:endParaRPr lang="en-US" sz="2600" dirty="0">
              <a:solidFill>
                <a:srgbClr val="FFFF00"/>
              </a:solidFill>
            </a:endParaRPr>
          </a:p>
          <a:p>
            <a:pPr lvl="1"/>
            <a:r>
              <a:rPr lang="zh-TW" altLang="en-US" sz="2600" dirty="0"/>
              <a:t>想讚美時</a:t>
            </a:r>
            <a:r>
              <a:rPr lang="en-US" altLang="zh-TW" sz="2600" dirty="0"/>
              <a:t>﹐</a:t>
            </a:r>
            <a:r>
              <a:rPr lang="zh-TW" altLang="en-US" sz="2600" dirty="0"/>
              <a:t>就讚美</a:t>
            </a:r>
            <a:r>
              <a:rPr lang="en-US" altLang="zh-TW" sz="2600" dirty="0"/>
              <a:t>﹒</a:t>
            </a:r>
            <a:r>
              <a:rPr lang="en-US" sz="2600" dirty="0"/>
              <a:t>(</a:t>
            </a:r>
            <a:r>
              <a:rPr lang="zh-TW" altLang="en-US" sz="2600" dirty="0"/>
              <a:t>雅</a:t>
            </a:r>
            <a:r>
              <a:rPr lang="en-US" sz="2600" dirty="0"/>
              <a:t> 5:13 </a:t>
            </a:r>
            <a:r>
              <a:rPr lang="zh-TW" altLang="en-US" sz="2600" dirty="0"/>
              <a:t>－ 你 們 中 間 有 受 苦 的 呢 、 他 就 該 禱 告 。 有 喜 樂 的 呢 、 他 就 該 歌 頌 。</a:t>
            </a:r>
            <a:r>
              <a:rPr lang="en-US" sz="2600" dirty="0"/>
              <a:t>)</a:t>
            </a:r>
          </a:p>
          <a:p>
            <a:pPr lvl="1"/>
            <a:r>
              <a:rPr lang="zh-TW" altLang="en-US" sz="2600" dirty="0"/>
              <a:t>不想讚美時</a:t>
            </a:r>
            <a:r>
              <a:rPr lang="en-US" altLang="zh-TW" sz="2600" dirty="0"/>
              <a:t>﹐</a:t>
            </a:r>
            <a:r>
              <a:rPr lang="zh-TW" altLang="en-US" sz="2600" dirty="0"/>
              <a:t>還是要讚美</a:t>
            </a:r>
            <a:r>
              <a:rPr lang="en-US" altLang="zh-TW" sz="2600" dirty="0"/>
              <a:t>﹒</a:t>
            </a:r>
            <a:r>
              <a:rPr lang="zh-TW" altLang="en-US" sz="2600" dirty="0"/>
              <a:t>（詩</a:t>
            </a:r>
            <a:r>
              <a:rPr lang="en-US" sz="2600" dirty="0"/>
              <a:t> 42:5 </a:t>
            </a:r>
            <a:r>
              <a:rPr lang="zh-TW" altLang="en-US" sz="2600" dirty="0"/>
              <a:t>－ 我 的 心 哪 、 你 為 何 憂 悶 、 為 何 在 我 裡 面 煩 躁 ． 應 當 仰 望 　 神 ． 因 他 笑 臉 幫 助 我 、 我 還 要 稱 讚 他 。）</a:t>
            </a:r>
            <a:endParaRPr lang="en-US" sz="2600" dirty="0"/>
          </a:p>
          <a:p>
            <a:pPr lvl="1"/>
            <a:r>
              <a:rPr lang="zh-TW" altLang="en-US" sz="2600" dirty="0"/>
              <a:t>現在就讚美</a:t>
            </a:r>
            <a:r>
              <a:rPr lang="en-US" altLang="zh-TW" sz="2600" dirty="0"/>
              <a:t>﹒</a:t>
            </a:r>
            <a:endParaRPr lang="en-US" sz="2600" dirty="0"/>
          </a:p>
          <a:p>
            <a:pPr lvl="1"/>
            <a:r>
              <a:rPr lang="zh-TW" altLang="en-US" sz="2600" dirty="0"/>
              <a:t>早早起來讚美主</a:t>
            </a:r>
            <a:r>
              <a:rPr lang="en-US" altLang="zh-TW" sz="2600" dirty="0"/>
              <a:t>﹐</a:t>
            </a:r>
            <a:r>
              <a:rPr lang="zh-TW" altLang="en-US" sz="2600" dirty="0"/>
              <a:t>半夜起來稱謝</a:t>
            </a:r>
            <a:r>
              <a:rPr lang="en-US" altLang="zh-TW" sz="2600" dirty="0"/>
              <a:t>﹐</a:t>
            </a:r>
            <a:r>
              <a:rPr lang="zh-TW" altLang="en-US" sz="2600" dirty="0"/>
              <a:t>即時讚美主</a:t>
            </a:r>
            <a:r>
              <a:rPr lang="en-US" altLang="zh-TW" sz="2600" dirty="0"/>
              <a:t>﹒</a:t>
            </a:r>
            <a:r>
              <a:rPr lang="zh-TW" altLang="en-US" sz="2600" dirty="0"/>
              <a:t>（詩</a:t>
            </a:r>
            <a:r>
              <a:rPr lang="en-US" sz="2600" dirty="0"/>
              <a:t> 57:8 </a:t>
            </a:r>
            <a:r>
              <a:rPr lang="zh-TW" altLang="en-US" sz="2600" dirty="0"/>
              <a:t>－ 我 的 靈 阿 、 </a:t>
            </a:r>
            <a:r>
              <a:rPr lang="en-US" altLang="zh-TW" sz="2600" dirty="0"/>
              <a:t>〔 </a:t>
            </a:r>
            <a:r>
              <a:rPr lang="zh-TW" altLang="en-US" sz="2600" dirty="0"/>
              <a:t>原 文 作 榮 耀 </a:t>
            </a:r>
            <a:r>
              <a:rPr lang="en-US" altLang="zh-TW" sz="2600" dirty="0"/>
              <a:t>〕 </a:t>
            </a:r>
            <a:r>
              <a:rPr lang="zh-TW" altLang="en-US" sz="2600" dirty="0"/>
              <a:t>你 當 醒 起 、 琴 瑟 阿 、 你 們 當 醒 起 ． 我 自 己 要 極 早 醒 起 。；詩</a:t>
            </a:r>
            <a:r>
              <a:rPr lang="en-US" sz="2600" dirty="0"/>
              <a:t> 119:62 </a:t>
            </a:r>
            <a:r>
              <a:rPr lang="zh-TW" altLang="en-US" sz="2600" dirty="0"/>
              <a:t>－ 我 因 你 公 義 的 典 章 、 半 夜 必 起 來 稱 謝 你 。；代上</a:t>
            </a:r>
            <a:r>
              <a:rPr lang="en-US" sz="2600" dirty="0"/>
              <a:t>9:33 </a:t>
            </a:r>
            <a:r>
              <a:rPr lang="zh-TW" altLang="en-US" sz="2600" dirty="0"/>
              <a:t>－ 歌 唱 的 有 利 未 人 的 族 長 、 住 在 屬 殿 的 房 屋 、 晝 夜 供 職 、 不 作 別 樣 的 工 。；來</a:t>
            </a:r>
            <a:r>
              <a:rPr lang="en-US" sz="2600" dirty="0"/>
              <a:t> 13:15 </a:t>
            </a:r>
            <a:r>
              <a:rPr lang="zh-TW" altLang="en-US" sz="2600" dirty="0"/>
              <a:t>－ 我 們 應 當 靠 著 耶 穌 、 常 常 以 頌 讚 為 祭 、 獻 給 　 神 、 這 就 是 那 承 認 主 名 之 人 嘴 唇 的 果 子 。）</a:t>
            </a:r>
            <a:endParaRPr lang="en-US" sz="2600" dirty="0"/>
          </a:p>
          <a:p>
            <a:pPr lvl="1"/>
            <a:r>
              <a:rPr lang="zh-TW" altLang="en-US" sz="2600" dirty="0"/>
              <a:t>艱難時刻更讚美主！</a:t>
            </a:r>
            <a:r>
              <a:rPr lang="en-US" sz="2600" dirty="0"/>
              <a:t>(</a:t>
            </a:r>
            <a:r>
              <a:rPr lang="zh-TW" altLang="en-US" sz="2600" dirty="0"/>
              <a:t>哈三</a:t>
            </a:r>
            <a:r>
              <a:rPr lang="en-US" sz="2600" dirty="0"/>
              <a:t>17-18 </a:t>
            </a:r>
            <a:r>
              <a:rPr lang="zh-TW" altLang="en-US" sz="2600" dirty="0"/>
              <a:t>－雖 然 無 花 果 樹 不 發 旺 、 葡 萄 樹 不 結 果 、 橄 欖 樹 也 不 效 力 、 田 地 不 出 糧 食 、 圈 中 絕 了 羊 、 棚 內 也 沒 有 牛 ．然 而 我 要 因 耶 和 華 歡 欣 、 因 救 我 的 　 神 喜 樂 。</a:t>
            </a:r>
            <a:r>
              <a:rPr lang="en-US" sz="2600" dirty="0"/>
              <a:t>	)</a:t>
            </a:r>
          </a:p>
          <a:p>
            <a:pPr lvl="1"/>
            <a:r>
              <a:rPr lang="zh-TW" altLang="en-US" sz="2600" dirty="0"/>
              <a:t>時時稱頌讚美。（詩</a:t>
            </a:r>
            <a:r>
              <a:rPr lang="en-US" sz="2600" dirty="0"/>
              <a:t> 34</a:t>
            </a:r>
            <a:r>
              <a:rPr lang="zh-TW" altLang="en-US" sz="2600" dirty="0"/>
              <a:t>：</a:t>
            </a:r>
            <a:r>
              <a:rPr lang="en-US" sz="2600" dirty="0"/>
              <a:t>1 </a:t>
            </a:r>
            <a:r>
              <a:rPr lang="zh-TW" altLang="en-US" sz="2600" dirty="0"/>
              <a:t>－ 我 要 時 時 稱 頌 耶 和 華 ． 讚 美 他 的 話 必 常 在 我 口 中 。</a:t>
            </a:r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r>
              <a:rPr lang="zh-TW" altLang="en-US" sz="2000" b="1" dirty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84783"/>
            <a:ext cx="8946541" cy="4579236"/>
          </a:xfrm>
        </p:spPr>
        <p:txBody>
          <a:bodyPr/>
          <a:lstStyle/>
          <a:p>
            <a:r>
              <a:rPr lang="zh-TW" altLang="en-US" sz="2400" b="1" u="sng" dirty="0">
                <a:solidFill>
                  <a:srgbClr val="FFFF00"/>
                </a:solidFill>
              </a:rPr>
              <a:t>何處當讚美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r>
              <a:rPr lang="zh-TW" altLang="en-US" sz="2400" dirty="0"/>
              <a:t>處處讚美神</a:t>
            </a:r>
            <a:r>
              <a:rPr lang="en-US" altLang="zh-TW" sz="2400" dirty="0"/>
              <a:t>﹐</a:t>
            </a:r>
            <a:r>
              <a:rPr lang="zh-TW" altLang="en-US" sz="2400" dirty="0"/>
              <a:t>全地都當讚美主</a:t>
            </a:r>
            <a:r>
              <a:rPr lang="en-US" altLang="zh-TW" sz="2400" dirty="0"/>
              <a:t>﹒</a:t>
            </a:r>
            <a:r>
              <a:rPr lang="en-US" sz="2400" dirty="0"/>
              <a:t>(</a:t>
            </a:r>
            <a:r>
              <a:rPr lang="zh-TW" altLang="en-US" sz="2400" dirty="0"/>
              <a:t>詩</a:t>
            </a:r>
            <a:r>
              <a:rPr lang="en-US" sz="2400" dirty="0"/>
              <a:t> 113:3 - </a:t>
            </a:r>
            <a:r>
              <a:rPr lang="zh-TW" altLang="en-US" sz="2400" dirty="0"/>
              <a:t>從 日 出 之 地 、 到 日 落 之 處 、 耶 和 華 的 名 是 應 當 讚 美 的 </a:t>
            </a:r>
            <a:r>
              <a:rPr lang="en-US" sz="2400" dirty="0"/>
              <a:t>.;</a:t>
            </a:r>
            <a:r>
              <a:rPr lang="zh-TW" altLang="en-US" sz="2400" dirty="0"/>
              <a:t>詩</a:t>
            </a:r>
            <a:r>
              <a:rPr lang="en-US" sz="2400" dirty="0"/>
              <a:t> 149:5 - </a:t>
            </a:r>
            <a:r>
              <a:rPr lang="zh-TW" altLang="en-US" sz="2400" dirty="0"/>
              <a:t>願 聖 民 因 所 得 的 榮 耀 高 興 ． 願 他 們 在 床 上 歡 呼 。</a:t>
            </a:r>
            <a:r>
              <a:rPr lang="en-US" sz="2400" dirty="0"/>
              <a:t>)</a:t>
            </a:r>
          </a:p>
          <a:p>
            <a:pPr lvl="1"/>
            <a:r>
              <a:rPr lang="zh-TW" altLang="en-US" sz="2400" dirty="0"/>
              <a:t>聖徒的聚會</a:t>
            </a:r>
            <a:r>
              <a:rPr lang="en-US" altLang="zh-TW" sz="2400" dirty="0"/>
              <a:t>﹐</a:t>
            </a:r>
            <a:r>
              <a:rPr lang="zh-TW" altLang="en-US" sz="2400" dirty="0"/>
              <a:t>全會眾的讚美</a:t>
            </a:r>
            <a:r>
              <a:rPr lang="en-US" altLang="zh-TW" sz="2400" dirty="0"/>
              <a:t>﹒</a:t>
            </a:r>
            <a:r>
              <a:rPr lang="en-US" sz="2400" dirty="0"/>
              <a:t>(</a:t>
            </a:r>
            <a:r>
              <a:rPr lang="zh-TW" altLang="en-US" sz="2400" dirty="0"/>
              <a:t>詩 </a:t>
            </a:r>
            <a:r>
              <a:rPr lang="en-US" sz="2400" dirty="0"/>
              <a:t>35:18 - </a:t>
            </a:r>
            <a:r>
              <a:rPr lang="zh-TW" altLang="en-US" sz="2400" dirty="0"/>
              <a:t>我 在 大 會 中 要 稱 謝 你 、 在 眾 民 中 要 讚 美 你 。</a:t>
            </a:r>
            <a:r>
              <a:rPr lang="en-US" sz="2400" dirty="0"/>
              <a:t>)</a:t>
            </a:r>
          </a:p>
          <a:p>
            <a:pPr lvl="1"/>
            <a:r>
              <a:rPr lang="zh-TW" altLang="en-US" sz="2400" dirty="0"/>
              <a:t>在萬民和列邦中</a:t>
            </a:r>
            <a:r>
              <a:rPr lang="en-US" altLang="zh-TW" sz="2400" dirty="0"/>
              <a:t>﹒</a:t>
            </a:r>
            <a:r>
              <a:rPr lang="en-US" sz="2400" dirty="0"/>
              <a:t>(</a:t>
            </a:r>
            <a:r>
              <a:rPr lang="zh-TW" altLang="en-US" sz="2400" dirty="0"/>
              <a:t>詩 </a:t>
            </a:r>
            <a:r>
              <a:rPr lang="en-US" sz="2400" dirty="0"/>
              <a:t>57:9 - </a:t>
            </a:r>
            <a:r>
              <a:rPr lang="zh-TW" altLang="en-US" sz="2400" dirty="0"/>
              <a:t>主 阿 、 我 要 在 萬 民 中 稱 謝 你 、 在 列 邦 中 歌 頌 你 。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85" y="0"/>
            <a:ext cx="9404723" cy="1400530"/>
          </a:xfrm>
        </p:spPr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r>
              <a:rPr lang="zh-TW" altLang="en-US" sz="2000" b="1" dirty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55" y="991303"/>
            <a:ext cx="11303306" cy="586669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100" b="1" u="sng" dirty="0">
                <a:solidFill>
                  <a:srgbClr val="FFFF00"/>
                </a:solidFill>
              </a:rPr>
              <a:t>如何讚美主</a:t>
            </a:r>
            <a:endParaRPr lang="en-US" sz="2100" b="1" dirty="0">
              <a:solidFill>
                <a:srgbClr val="FFFF00"/>
              </a:solidFill>
            </a:endParaRPr>
          </a:p>
          <a:p>
            <a:r>
              <a:rPr lang="zh-TW" altLang="en-US" sz="2100" b="1" i="1" dirty="0">
                <a:solidFill>
                  <a:srgbClr val="FFFF00"/>
                </a:solidFill>
              </a:rPr>
              <a:t>按著神所要的方式讚美祂</a:t>
            </a:r>
            <a:r>
              <a:rPr lang="en-US" sz="2100" b="1" i="1" dirty="0">
                <a:solidFill>
                  <a:srgbClr val="FFFF00"/>
                </a:solidFill>
              </a:rPr>
              <a:t>:</a:t>
            </a:r>
            <a:endParaRPr lang="en-US" sz="2100" b="1" dirty="0">
              <a:solidFill>
                <a:srgbClr val="FFFF00"/>
              </a:solidFill>
            </a:endParaRPr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舉手</a:t>
            </a:r>
            <a:r>
              <a:rPr lang="zh-TW" altLang="en-US" sz="2100" b="1" dirty="0"/>
              <a:t>：與主說話</a:t>
            </a:r>
            <a:r>
              <a:rPr lang="en-US" altLang="zh-TW" sz="2100" b="1" dirty="0"/>
              <a:t>﹐</a:t>
            </a:r>
            <a:r>
              <a:rPr lang="zh-TW" altLang="en-US" sz="2100" b="1" dirty="0"/>
              <a:t>求神擁抱</a:t>
            </a:r>
            <a:r>
              <a:rPr lang="en-US" altLang="zh-TW" sz="2100" b="1" dirty="0"/>
              <a:t>﹐</a:t>
            </a:r>
            <a:r>
              <a:rPr lang="zh-TW" altLang="en-US" sz="2100" b="1" dirty="0"/>
              <a:t>專注於神</a:t>
            </a:r>
            <a:r>
              <a:rPr lang="en-US" altLang="zh-TW" sz="2100" b="1" dirty="0"/>
              <a:t>﹐</a:t>
            </a:r>
            <a:r>
              <a:rPr lang="zh-TW" altLang="en-US" sz="2100" b="1" dirty="0"/>
              <a:t>降服於神</a:t>
            </a:r>
            <a:r>
              <a:rPr lang="en-US" altLang="zh-TW" sz="2100" b="1" dirty="0"/>
              <a:t>﹐</a:t>
            </a:r>
            <a:r>
              <a:rPr lang="zh-TW" altLang="en-US" sz="2100" b="1" dirty="0"/>
              <a:t>接受神恩</a:t>
            </a:r>
            <a:r>
              <a:rPr lang="en-US" altLang="zh-TW" sz="2100" b="1" dirty="0"/>
              <a:t>﹒</a:t>
            </a:r>
            <a:r>
              <a:rPr lang="en-US" sz="2100" b="1" dirty="0"/>
              <a:t>(</a:t>
            </a:r>
            <a:r>
              <a:rPr lang="zh-TW" altLang="en-US" sz="2100" b="1" dirty="0"/>
              <a:t>詩</a:t>
            </a:r>
            <a:r>
              <a:rPr lang="en-US" sz="2100" b="1" dirty="0"/>
              <a:t> 28:2 - </a:t>
            </a:r>
            <a:r>
              <a:rPr lang="zh-TW" altLang="en-US" sz="2100" b="1" dirty="0"/>
              <a:t>我 呼 求 你 、 向 你 至 聖 所 舉 手 的 時 候 、 求 你 垂 聽 我 懇 求 的 聲 音 。</a:t>
            </a:r>
            <a:r>
              <a:rPr lang="en-US" sz="2100" b="1" dirty="0"/>
              <a:t>; </a:t>
            </a:r>
            <a:r>
              <a:rPr lang="zh-TW" altLang="en-US" sz="2100" b="1" dirty="0"/>
              <a:t>詩</a:t>
            </a:r>
            <a:r>
              <a:rPr lang="en-US" sz="2100" b="1" dirty="0"/>
              <a:t> 63:4; 134:2; 141:2 )</a:t>
            </a:r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拍掌</a:t>
            </a:r>
            <a:r>
              <a:rPr lang="zh-TW" altLang="en-US" sz="2100" b="1" dirty="0"/>
              <a:t>：不是無心地虛應</a:t>
            </a:r>
            <a:r>
              <a:rPr lang="en-US" altLang="zh-TW" sz="2100" b="1" dirty="0"/>
              <a:t>﹐</a:t>
            </a:r>
            <a:r>
              <a:rPr lang="zh-TW" altLang="en-US" sz="2100" b="1" dirty="0"/>
              <a:t>而是真心讚美</a:t>
            </a:r>
            <a:r>
              <a:rPr lang="en-US" altLang="zh-TW" sz="2100" b="1" dirty="0"/>
              <a:t>﹒</a:t>
            </a:r>
            <a:r>
              <a:rPr lang="en-US" sz="2100" b="1" dirty="0"/>
              <a:t>(</a:t>
            </a:r>
            <a:r>
              <a:rPr lang="zh-TW" altLang="en-US" sz="2100" b="1" dirty="0"/>
              <a:t>詩</a:t>
            </a:r>
            <a:r>
              <a:rPr lang="en-US" sz="2100" b="1" dirty="0"/>
              <a:t> 47:1 - </a:t>
            </a:r>
            <a:r>
              <a:rPr lang="zh-TW" altLang="en-US" sz="2100" b="1" dirty="0"/>
              <a:t>萬 民 哪 、 你 們 都 要 拍 掌 ． 要 用 誇 勝 的 聲 音 向 　 神 呼 喊 。</a:t>
            </a:r>
            <a:r>
              <a:rPr lang="en-US" sz="2100" b="1" dirty="0"/>
              <a:t>; </a:t>
            </a:r>
            <a:r>
              <a:rPr lang="zh-TW" altLang="en-US" sz="2100" b="1" dirty="0"/>
              <a:t>詩</a:t>
            </a:r>
            <a:r>
              <a:rPr lang="en-US" sz="2100" b="1" dirty="0"/>
              <a:t> 98:8; </a:t>
            </a:r>
            <a:r>
              <a:rPr lang="zh-TW" altLang="en-US" sz="2100" b="1" dirty="0"/>
              <a:t>賽</a:t>
            </a:r>
            <a:r>
              <a:rPr lang="en-US" sz="2100" b="1" dirty="0"/>
              <a:t> 55:12 )</a:t>
            </a:r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站立</a:t>
            </a:r>
            <a:r>
              <a:rPr lang="zh-TW" altLang="en-US" sz="2100" b="1" dirty="0"/>
              <a:t>：表示敬意</a:t>
            </a:r>
            <a:r>
              <a:rPr lang="en-US" altLang="zh-TW" sz="2100" b="1" dirty="0"/>
              <a:t>﹒</a:t>
            </a:r>
            <a:r>
              <a:rPr lang="zh-TW" altLang="en-US" sz="2100" b="1" dirty="0"/>
              <a:t>代表儆醒</a:t>
            </a:r>
            <a:r>
              <a:rPr lang="en-US" altLang="zh-TW" sz="2100" b="1" dirty="0"/>
              <a:t>﹒</a:t>
            </a:r>
            <a:r>
              <a:rPr lang="zh-TW" altLang="en-US" sz="2100" b="1" dirty="0"/>
              <a:t>（代下</a:t>
            </a:r>
            <a:r>
              <a:rPr lang="en-US" sz="2100" b="1" dirty="0"/>
              <a:t> 5</a:t>
            </a:r>
            <a:r>
              <a:rPr lang="zh-TW" altLang="en-US" sz="2100" b="1" dirty="0"/>
              <a:t>：</a:t>
            </a:r>
            <a:r>
              <a:rPr lang="en-US" sz="2100" b="1" dirty="0"/>
              <a:t>12</a:t>
            </a:r>
            <a:r>
              <a:rPr lang="zh-TW" altLang="en-US" sz="2100" b="1" dirty="0"/>
              <a:t>；</a:t>
            </a:r>
            <a:r>
              <a:rPr lang="en-US" sz="2100" b="1" dirty="0"/>
              <a:t>7:6; 29:26;</a:t>
            </a:r>
            <a:r>
              <a:rPr lang="zh-TW" altLang="en-US" sz="2100" b="1" dirty="0"/>
              <a:t>詩</a:t>
            </a:r>
            <a:r>
              <a:rPr lang="en-US" sz="2100" b="1" dirty="0"/>
              <a:t> 135:1</a:t>
            </a:r>
            <a:r>
              <a:rPr lang="zh-TW" altLang="en-US" sz="2100" b="1" dirty="0"/>
              <a:t>－</a:t>
            </a:r>
            <a:r>
              <a:rPr lang="en-US" sz="2100" b="1" dirty="0"/>
              <a:t>2 </a:t>
            </a:r>
            <a:r>
              <a:rPr lang="zh-TW" altLang="en-US" sz="2100" b="1" dirty="0"/>
              <a:t>－</a:t>
            </a:r>
            <a:r>
              <a:rPr lang="en-US" sz="2100" b="1" dirty="0"/>
              <a:t> 135:1</a:t>
            </a:r>
            <a:r>
              <a:rPr lang="zh-TW" altLang="en-US" sz="2100" b="1" dirty="0"/>
              <a:t>你 們 要 讚 美 耶 和 華 。 你 們 要 讚 美 耶 和 華 的 名 。 耶 和 華 的 僕 人 、 站 在 耶 和 華 殿 中 、 站 在 我 們 　 神 殿 院 中 的 、 你 們 要 讚 美 他 。）</a:t>
            </a:r>
            <a:r>
              <a:rPr lang="en-US" sz="2100" b="1" dirty="0"/>
              <a:t> </a:t>
            </a:r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彈琴鼓瑟</a:t>
            </a:r>
            <a:r>
              <a:rPr lang="zh-TW" altLang="en-US" sz="2100" b="1" dirty="0"/>
              <a:t>：以樂器來幫助</a:t>
            </a:r>
            <a:r>
              <a:rPr lang="en-US" altLang="zh-TW" sz="2100" b="1" dirty="0"/>
              <a:t>﹒</a:t>
            </a:r>
            <a:r>
              <a:rPr lang="zh-TW" altLang="en-US" sz="2100" b="1" dirty="0"/>
              <a:t>（詩</a:t>
            </a:r>
            <a:r>
              <a:rPr lang="en-US" sz="2100" b="1" dirty="0"/>
              <a:t> 150:3</a:t>
            </a:r>
            <a:r>
              <a:rPr lang="zh-TW" altLang="en-US" sz="2100" b="1" dirty="0"/>
              <a:t>－</a:t>
            </a:r>
            <a:r>
              <a:rPr lang="en-US" sz="2100" b="1" dirty="0"/>
              <a:t>5 </a:t>
            </a:r>
            <a:r>
              <a:rPr lang="zh-TW" altLang="en-US" sz="2100" b="1" dirty="0"/>
              <a:t>－ 要 用 角 聲 讚 美 他 、 鼓 瑟 彈 琴 讚 美 他 ．擊 鼓 跳 舞 讚 美 他 、 用 絲 絃 的 樂 器 、 和 簫 的 聲 音 讚 美 他 ．用 大 響 的 鈸 讚 美 他 、 用 高 聲 的 鈸 讚 美 他 。）</a:t>
            </a:r>
            <a:endParaRPr lang="en-US" sz="2100" b="1" dirty="0"/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跪拜</a:t>
            </a:r>
            <a:r>
              <a:rPr lang="en-US" altLang="zh-TW" sz="2100" b="1" dirty="0">
                <a:solidFill>
                  <a:srgbClr val="FFFF00"/>
                </a:solidFill>
              </a:rPr>
              <a:t>﹐</a:t>
            </a:r>
            <a:r>
              <a:rPr lang="zh-TW" altLang="en-US" sz="2100" b="1" dirty="0">
                <a:solidFill>
                  <a:srgbClr val="FFFF00"/>
                </a:solidFill>
              </a:rPr>
              <a:t>屈身</a:t>
            </a:r>
            <a:r>
              <a:rPr lang="en-US" altLang="zh-TW" sz="2100" b="1" dirty="0">
                <a:solidFill>
                  <a:srgbClr val="FFFF00"/>
                </a:solidFill>
              </a:rPr>
              <a:t>﹐</a:t>
            </a:r>
            <a:r>
              <a:rPr lang="zh-TW" altLang="en-US" sz="2100" b="1" dirty="0">
                <a:solidFill>
                  <a:srgbClr val="FFFF00"/>
                </a:solidFill>
              </a:rPr>
              <a:t>俯伏</a:t>
            </a:r>
            <a:r>
              <a:rPr lang="zh-TW" altLang="en-US" sz="2100" b="1" dirty="0"/>
              <a:t>。</a:t>
            </a:r>
            <a:r>
              <a:rPr lang="en-US" sz="2100" b="1" dirty="0"/>
              <a:t>(</a:t>
            </a:r>
            <a:r>
              <a:rPr lang="zh-TW" altLang="en-US" sz="2100" b="1" dirty="0"/>
              <a:t>詩</a:t>
            </a:r>
            <a:r>
              <a:rPr lang="en-US" sz="2100" b="1" dirty="0"/>
              <a:t> 95:6 </a:t>
            </a:r>
            <a:r>
              <a:rPr lang="zh-TW" altLang="en-US" sz="2100" b="1" dirty="0"/>
              <a:t>－ 來 阿 、 我 們 要 屈 身 敬 拜 、 在 造 我 們 的 耶 和 華 面 前 跪 下 。；啟</a:t>
            </a:r>
            <a:r>
              <a:rPr lang="en-US" sz="2100" b="1" dirty="0"/>
              <a:t> 19:4 </a:t>
            </a:r>
            <a:r>
              <a:rPr lang="zh-TW" altLang="en-US" sz="2100" b="1" dirty="0"/>
              <a:t>－ 那 二 十 四 位 長 老 與 四 活 物 、 就 俯 伏 敬 拜 坐 寶 座 的 　 神 、 說 、 阿 們 、 哈 利 路 亞 。）</a:t>
            </a:r>
            <a:endParaRPr lang="en-US" sz="2100" b="1" dirty="0"/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歌唱</a:t>
            </a:r>
            <a:r>
              <a:rPr lang="zh-TW" altLang="en-US" sz="2100" b="1" dirty="0"/>
              <a:t>（詩篇－很多記載）</a:t>
            </a:r>
            <a:endParaRPr lang="en-US" sz="2100" b="1" dirty="0"/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跳舞</a:t>
            </a:r>
            <a:r>
              <a:rPr lang="zh-TW" altLang="en-US" sz="2100" b="1" dirty="0"/>
              <a:t>（出</a:t>
            </a:r>
            <a:r>
              <a:rPr lang="en-US" sz="2100" b="1" dirty="0"/>
              <a:t> 15:20</a:t>
            </a:r>
            <a:r>
              <a:rPr lang="zh-TW" altLang="en-US" sz="2100" b="1" dirty="0"/>
              <a:t>－</a:t>
            </a:r>
            <a:r>
              <a:rPr lang="en-US" sz="2100" b="1" dirty="0"/>
              <a:t>21 </a:t>
            </a:r>
            <a:r>
              <a:rPr lang="zh-TW" altLang="en-US" sz="2100" b="1" dirty="0"/>
              <a:t>－ 亞 倫 的 姐 姐 女 先 知 米 利 暗 、 手 裡 拿 著 鼓 、 眾 婦 女 也 跟 他 出 去 拿 鼓 跳 舞 。米 利 暗 應 聲 說 、 你 們 要 歌 頌 耶 和 華 、 因 他 大 大 戰 勝 、 將 馬 和 騎 馬 的 投 在 海 中 。；撒下</a:t>
            </a:r>
            <a:r>
              <a:rPr lang="en-US" sz="2100" b="1" dirty="0"/>
              <a:t> 6:14-16 ; </a:t>
            </a:r>
            <a:r>
              <a:rPr lang="zh-TW" altLang="en-US" sz="2100" b="1" dirty="0"/>
              <a:t>詩</a:t>
            </a:r>
            <a:r>
              <a:rPr lang="en-US" sz="2100" b="1" dirty="0"/>
              <a:t> 30:11; 149:3; </a:t>
            </a:r>
            <a:r>
              <a:rPr lang="zh-TW" altLang="en-US" sz="2100" b="1" dirty="0"/>
              <a:t>徒</a:t>
            </a:r>
            <a:r>
              <a:rPr lang="en-US" sz="2100" b="1" dirty="0"/>
              <a:t> 3:8 </a:t>
            </a:r>
            <a:r>
              <a:rPr lang="zh-TW" altLang="en-US" sz="2100" b="1" dirty="0"/>
              <a:t>）</a:t>
            </a:r>
            <a:endParaRPr lang="en-US" sz="2100" b="1" dirty="0"/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呼喊</a:t>
            </a:r>
            <a:r>
              <a:rPr lang="zh-TW" altLang="en-US" sz="2100" b="1" dirty="0"/>
              <a:t>（詩</a:t>
            </a:r>
            <a:r>
              <a:rPr lang="en-US" sz="2100" b="1" dirty="0"/>
              <a:t> 47</a:t>
            </a:r>
            <a:r>
              <a:rPr lang="zh-TW" altLang="en-US" sz="2100" b="1" dirty="0"/>
              <a:t>：</a:t>
            </a:r>
            <a:r>
              <a:rPr lang="en-US" sz="2100" b="1" dirty="0"/>
              <a:t>1 </a:t>
            </a:r>
            <a:r>
              <a:rPr lang="zh-TW" altLang="en-US" sz="2100" b="1" dirty="0"/>
              <a:t>－ 萬 民 哪 、 你 們 都 要 拍 掌 ． 要 用 誇 勝 的 聲 音 向 　 神 呼 喊 。詩</a:t>
            </a:r>
            <a:r>
              <a:rPr lang="en-US" sz="2100" b="1" dirty="0"/>
              <a:t> 66:1; 81:1; 95:1-2; 98:4-6; 100:1 </a:t>
            </a:r>
            <a:r>
              <a:rPr lang="zh-TW" altLang="en-US" sz="2100" b="1" dirty="0"/>
              <a:t>）</a:t>
            </a:r>
            <a:endParaRPr lang="en-US" sz="2100" b="1" dirty="0"/>
          </a:p>
          <a:p>
            <a:pPr lvl="1"/>
            <a:r>
              <a:rPr lang="zh-TW" altLang="en-US" sz="2100" b="1" dirty="0">
                <a:solidFill>
                  <a:srgbClr val="FFFF00"/>
                </a:solidFill>
              </a:rPr>
              <a:t>說方言</a:t>
            </a:r>
            <a:r>
              <a:rPr lang="en-US" sz="2100" b="1" dirty="0"/>
              <a:t>(</a:t>
            </a:r>
            <a:r>
              <a:rPr lang="zh-TW" altLang="en-US" sz="2100" b="1" dirty="0"/>
              <a:t>林前 </a:t>
            </a:r>
            <a:r>
              <a:rPr lang="en-US" sz="2100" b="1" dirty="0"/>
              <a:t>14:2 - </a:t>
            </a:r>
            <a:r>
              <a:rPr lang="zh-TW" altLang="en-US" sz="2100" b="1" dirty="0"/>
              <a:t>那 說 方 言 的 、 原 不 是 對 人 說 、 乃 是 對 　 神 說 ． 因 為 沒 有 人 聽 出 來 ． 然 而 他 在 心 靈 裡 、 卻 是 講 說 各 樣 的 奧 秘 。</a:t>
            </a:r>
            <a:r>
              <a:rPr lang="en-US" sz="2100" b="1" dirty="0"/>
              <a:t>)</a:t>
            </a:r>
          </a:p>
          <a:p>
            <a:pPr lvl="1"/>
            <a:r>
              <a:rPr lang="en-US" altLang="zh-TW" sz="2100" b="1" dirty="0">
                <a:solidFill>
                  <a:srgbClr val="FFFF00"/>
                </a:solidFill>
              </a:rPr>
              <a:t>》》》 </a:t>
            </a:r>
            <a:r>
              <a:rPr lang="zh-TW" altLang="en-US" sz="2100" b="1" dirty="0">
                <a:solidFill>
                  <a:srgbClr val="FFFF00"/>
                </a:solidFill>
              </a:rPr>
              <a:t>不管何時</a:t>
            </a:r>
            <a:r>
              <a:rPr lang="en-US" sz="2100" b="1" dirty="0">
                <a:solidFill>
                  <a:srgbClr val="FFFF00"/>
                </a:solidFill>
              </a:rPr>
              <a:t>,</a:t>
            </a:r>
            <a:r>
              <a:rPr lang="zh-TW" altLang="en-US" sz="2100" b="1" dirty="0">
                <a:solidFill>
                  <a:srgbClr val="FFFF00"/>
                </a:solidFill>
              </a:rPr>
              <a:t>何處</a:t>
            </a:r>
            <a:r>
              <a:rPr lang="en-US" sz="2100" b="1" dirty="0">
                <a:solidFill>
                  <a:srgbClr val="FFFF00"/>
                </a:solidFill>
              </a:rPr>
              <a:t>,</a:t>
            </a:r>
            <a:r>
              <a:rPr lang="zh-TW" altLang="en-US" sz="2100" b="1" dirty="0">
                <a:solidFill>
                  <a:srgbClr val="FFFF00"/>
                </a:solidFill>
              </a:rPr>
              <a:t>或何種方式讚美主 － 用我們的全心全人來稱頌讚美祂。</a:t>
            </a:r>
            <a:r>
              <a:rPr lang="en-US" sz="2100" b="1" dirty="0">
                <a:solidFill>
                  <a:srgbClr val="FFFF00"/>
                </a:solidFill>
              </a:rPr>
              <a:t> (</a:t>
            </a:r>
            <a:r>
              <a:rPr lang="zh-TW" altLang="en-US" sz="2100" b="1" dirty="0">
                <a:solidFill>
                  <a:srgbClr val="FFFF00"/>
                </a:solidFill>
              </a:rPr>
              <a:t>詩</a:t>
            </a:r>
            <a:r>
              <a:rPr lang="en-US" sz="2100" b="1" dirty="0">
                <a:solidFill>
                  <a:srgbClr val="FFFF00"/>
                </a:solidFill>
              </a:rPr>
              <a:t>  103:1 </a:t>
            </a:r>
            <a:r>
              <a:rPr lang="zh-TW" altLang="en-US" sz="2100" b="1" dirty="0">
                <a:solidFill>
                  <a:srgbClr val="FFFF00"/>
                </a:solidFill>
              </a:rPr>
              <a:t>－ 我 的 心 哪 、 你 要 稱 頌 耶 和 華 ． 凡 在 我 裡 面 的 、 也 要 稱 頌 他 的 聖 名 。</a:t>
            </a:r>
            <a:r>
              <a:rPr lang="en-US" sz="2100" b="1" dirty="0">
                <a:solidFill>
                  <a:srgbClr val="FFFF00"/>
                </a:solidFill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r>
              <a:rPr lang="zh-TW" altLang="en-US" sz="2000" b="1" dirty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b="1" u="sng" dirty="0"/>
              <a:t>讚美的功效</a:t>
            </a:r>
            <a:r>
              <a:rPr lang="en-US" sz="2800" b="1" u="sng" dirty="0"/>
              <a:t>:</a:t>
            </a:r>
            <a:endParaRPr lang="en-US" sz="2800" dirty="0"/>
          </a:p>
          <a:p>
            <a:pPr lvl="1"/>
            <a:r>
              <a:rPr lang="zh-TW" altLang="en-US" sz="2600" dirty="0" smtClean="0">
                <a:solidFill>
                  <a:srgbClr val="FFFF00"/>
                </a:solidFill>
              </a:rPr>
              <a:t>經歷</a:t>
            </a:r>
            <a:r>
              <a:rPr lang="zh-TW" altLang="en-US" sz="2600" dirty="0">
                <a:solidFill>
                  <a:srgbClr val="FFFF00"/>
                </a:solidFill>
              </a:rPr>
              <a:t>神的同在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endParaRPr lang="en-US" sz="2600" dirty="0" smtClean="0">
              <a:solidFill>
                <a:srgbClr val="FFFF00"/>
              </a:solidFill>
            </a:endParaRPr>
          </a:p>
          <a:p>
            <a:pPr lvl="2"/>
            <a:r>
              <a:rPr lang="zh-TW" altLang="en-US" b="1" dirty="0"/>
              <a:t>當</a:t>
            </a:r>
            <a:r>
              <a:rPr lang="en-US" b="1" dirty="0"/>
              <a:t>__</a:t>
            </a:r>
            <a:r>
              <a:rPr lang="zh-TW" altLang="en-US" b="1" u="sng" dirty="0"/>
              <a:t>稱謝</a:t>
            </a:r>
            <a:r>
              <a:rPr lang="en-US" b="1" dirty="0"/>
              <a:t>__</a:t>
            </a:r>
            <a:r>
              <a:rPr lang="zh-TW" altLang="en-US" b="1" dirty="0"/>
              <a:t>進入祂的門，</a:t>
            </a:r>
            <a:endParaRPr lang="en-US" dirty="0"/>
          </a:p>
          <a:p>
            <a:pPr lvl="2"/>
            <a:r>
              <a:rPr lang="zh-TW" altLang="en-US" b="1" dirty="0"/>
              <a:t>當</a:t>
            </a:r>
            <a:r>
              <a:rPr lang="en-US" b="1" dirty="0"/>
              <a:t>___</a:t>
            </a:r>
            <a:r>
              <a:rPr lang="zh-TW" altLang="en-US" b="1" u="sng" dirty="0"/>
              <a:t>讚美</a:t>
            </a:r>
            <a:r>
              <a:rPr lang="en-US" b="1" dirty="0"/>
              <a:t>__</a:t>
            </a:r>
            <a:r>
              <a:rPr lang="zh-TW" altLang="en-US" b="1" dirty="0"/>
              <a:t>進入祂的院。</a:t>
            </a:r>
            <a:endParaRPr lang="en-US" dirty="0"/>
          </a:p>
          <a:p>
            <a:pPr lvl="2"/>
            <a:r>
              <a:rPr lang="zh-TW" altLang="en-US" b="1" dirty="0"/>
              <a:t>當</a:t>
            </a:r>
            <a:r>
              <a:rPr lang="en-US" b="1" dirty="0"/>
              <a:t>___</a:t>
            </a:r>
            <a:r>
              <a:rPr lang="zh-TW" altLang="en-US" b="1" u="sng" dirty="0"/>
              <a:t>感謝、稱頌</a:t>
            </a:r>
            <a:r>
              <a:rPr lang="en-US" b="1" u="sng" dirty="0"/>
              <a:t>   </a:t>
            </a:r>
            <a:r>
              <a:rPr lang="zh-TW" altLang="en-US" b="1" dirty="0"/>
              <a:t>祂的名。</a:t>
            </a:r>
            <a:endParaRPr lang="en-US" dirty="0"/>
          </a:p>
          <a:p>
            <a:pPr lvl="2"/>
            <a:r>
              <a:rPr lang="zh-TW" altLang="en-US" b="1" dirty="0"/>
              <a:t>進入至聖所與神親密相遇</a:t>
            </a:r>
            <a:r>
              <a:rPr lang="zh-TW" altLang="en-US" b="1" dirty="0" smtClean="0"/>
              <a:t>。</a:t>
            </a:r>
            <a:endParaRPr lang="en-US" sz="2600" dirty="0">
              <a:solidFill>
                <a:srgbClr val="FFFF00"/>
              </a:solidFill>
            </a:endParaRPr>
          </a:p>
          <a:p>
            <a:pPr lvl="1"/>
            <a:r>
              <a:rPr lang="zh-TW" altLang="en-US" sz="2600" dirty="0" smtClean="0">
                <a:solidFill>
                  <a:srgbClr val="FFFF00"/>
                </a:solidFill>
              </a:rPr>
              <a:t>讚美</a:t>
            </a:r>
            <a:r>
              <a:rPr lang="zh-TW" altLang="en-US" sz="2600" dirty="0">
                <a:solidFill>
                  <a:srgbClr val="FFFF00"/>
                </a:solidFill>
              </a:rPr>
              <a:t>：屬靈爭戰的利器 </a:t>
            </a:r>
            <a:endParaRPr lang="en-US" sz="2600" dirty="0">
              <a:solidFill>
                <a:srgbClr val="FFFF00"/>
              </a:solidFill>
            </a:endParaRPr>
          </a:p>
          <a:p>
            <a:pPr lvl="2"/>
            <a:r>
              <a:rPr lang="zh-TW" altLang="en-US" dirty="0"/>
              <a:t>代下</a:t>
            </a:r>
            <a:r>
              <a:rPr lang="en-US" dirty="0"/>
              <a:t>20 </a:t>
            </a:r>
            <a:r>
              <a:rPr lang="zh-TW" altLang="en-US" dirty="0"/>
              <a:t>猶大王約沙法與以東爭戰</a:t>
            </a:r>
            <a:r>
              <a:rPr lang="en-US" dirty="0"/>
              <a:t>: </a:t>
            </a:r>
          </a:p>
          <a:p>
            <a:pPr lvl="2"/>
            <a:r>
              <a:rPr lang="zh-CN" altLang="en-US" dirty="0"/>
              <a:t>代下</a:t>
            </a:r>
            <a:r>
              <a:rPr lang="en-US" dirty="0"/>
              <a:t> 20:21-22(</a:t>
            </a:r>
            <a:r>
              <a:rPr lang="zh-CN" altLang="en-US" dirty="0"/>
              <a:t>和合本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21 </a:t>
            </a:r>
            <a:r>
              <a:rPr lang="zh-CN" altLang="en-US" dirty="0"/>
              <a:t>約沙法既與民商議了，就設立歌唱的人，頌讚耶和華，使他們穿上聖潔的禮服，走在軍前讚美耶和華說：當稱謝耶和華，因他的慈愛永遠長存！</a:t>
            </a:r>
            <a:r>
              <a:rPr lang="en-US" dirty="0"/>
              <a:t> 22 </a:t>
            </a:r>
            <a:r>
              <a:rPr lang="zh-CN" altLang="en-US" dirty="0"/>
              <a:t>眾人方唱歌讚美的時候，耶和華就派伏兵擊殺那來攻擊猶大人的亞捫人、摩押人，和西珥山人，他們就被打敗了。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/>
              <a:t/>
            </a:r>
            <a:br>
              <a:rPr lang="en-US" altLang="zh-TW" b="1" u="sng" dirty="0"/>
            </a:br>
            <a:r>
              <a:rPr lang="zh-TW" altLang="en-US" sz="2000" b="1" dirty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b="1" dirty="0" smtClean="0"/>
              <a:t>總結－如何</a:t>
            </a:r>
            <a:r>
              <a:rPr lang="zh-TW" altLang="en-US" sz="3200" b="1" dirty="0"/>
              <a:t>敬拜與讚美</a:t>
            </a:r>
            <a:r>
              <a:rPr lang="en-US" sz="3200" b="1" dirty="0"/>
              <a:t>?</a:t>
            </a:r>
          </a:p>
          <a:p>
            <a:pPr lvl="1"/>
            <a:r>
              <a:rPr lang="en-US" sz="3000" i="1" dirty="0">
                <a:solidFill>
                  <a:srgbClr val="FFFF00"/>
                </a:solidFill>
              </a:rPr>
              <a:t>-&gt;</a:t>
            </a:r>
            <a:r>
              <a:rPr lang="zh-TW" altLang="en-US" sz="3000" i="1" dirty="0">
                <a:solidFill>
                  <a:srgbClr val="FFFF00"/>
                </a:solidFill>
              </a:rPr>
              <a:t>用心靈和誠實敬拜</a:t>
            </a:r>
            <a:r>
              <a:rPr lang="en-US" sz="3000" i="1" dirty="0">
                <a:solidFill>
                  <a:srgbClr val="FFFF00"/>
                </a:solidFill>
              </a:rPr>
              <a:t>, </a:t>
            </a:r>
            <a:r>
              <a:rPr lang="zh-TW" altLang="en-US" sz="3000" i="1" dirty="0">
                <a:solidFill>
                  <a:srgbClr val="FFFF00"/>
                </a:solidFill>
              </a:rPr>
              <a:t>約</a:t>
            </a:r>
            <a:r>
              <a:rPr lang="en-US" sz="3000" i="1" dirty="0">
                <a:solidFill>
                  <a:srgbClr val="FFFF00"/>
                </a:solidFill>
              </a:rPr>
              <a:t>4:23: </a:t>
            </a:r>
            <a:r>
              <a:rPr lang="zh-TW" altLang="en-US" sz="3000" i="1" dirty="0">
                <a:solidFill>
                  <a:srgbClr val="FFFF00"/>
                </a:solidFill>
              </a:rPr>
              <a:t>時候將到，如今就是了，那真正拜父的，要用心靈和誠實拜他，因為父要這樣的人拜他。</a:t>
            </a:r>
            <a:endParaRPr lang="en-US" sz="30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考慮你的現有資源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800" dirty="0"/>
              <a:t>需要敬拜</a:t>
            </a:r>
            <a:r>
              <a:rPr lang="zh-TW" altLang="en-US" sz="2800" dirty="0" smtClean="0"/>
              <a:t>團隊？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傳統詩班與現代敬拜團隊有</a:t>
            </a:r>
            <a:r>
              <a:rPr lang="zh-TW" altLang="en-US" sz="2800" dirty="0"/>
              <a:t>衝突嗎？能</a:t>
            </a:r>
            <a:r>
              <a:rPr lang="zh-TW" altLang="en-US" sz="2800" dirty="0" smtClean="0"/>
              <a:t>彼此調和或</a:t>
            </a:r>
            <a:r>
              <a:rPr lang="zh-TW" altLang="en-US" sz="2800" dirty="0"/>
              <a:t>幫補嗎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考慮</a:t>
            </a:r>
            <a:r>
              <a:rPr lang="zh-TW" altLang="en-US" sz="2800" dirty="0"/>
              <a:t>你的敬拜團隊資源</a:t>
            </a:r>
            <a:r>
              <a:rPr lang="en-US" sz="2800" dirty="0"/>
              <a:t>: </a:t>
            </a:r>
            <a:r>
              <a:rPr lang="zh-TW" altLang="en-US" sz="2600" dirty="0" smtClean="0"/>
              <a:t>具備</a:t>
            </a:r>
            <a:r>
              <a:rPr lang="zh-TW" altLang="en-US" sz="2600" dirty="0"/>
              <a:t>十夫長</a:t>
            </a:r>
            <a:r>
              <a:rPr lang="en-US" sz="2600" dirty="0"/>
              <a:t>,</a:t>
            </a:r>
            <a:r>
              <a:rPr lang="zh-TW" altLang="en-US" sz="2600" dirty="0"/>
              <a:t>百夫長或能服事更多人的同工有幾位？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i="1" dirty="0"/>
              <a:t>考慮你的現有資源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zh-TW" altLang="en-US" b="1" i="1" dirty="0" smtClean="0"/>
              <a:t>－</a:t>
            </a:r>
            <a:r>
              <a:rPr lang="zh-TW" altLang="en-US" dirty="0" smtClean="0"/>
              <a:t>敬拜</a:t>
            </a:r>
            <a:r>
              <a:rPr lang="zh-TW" altLang="en-US" dirty="0"/>
              <a:t>團隊</a:t>
            </a:r>
            <a:r>
              <a:rPr lang="en-US" dirty="0"/>
              <a:t>(Worship Team):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94915" cy="419548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既然</a:t>
            </a:r>
            <a:r>
              <a:rPr lang="zh-TW" altLang="en-US" dirty="0"/>
              <a:t>有了敬拜主領，為何還需要敬拜團隊？</a:t>
            </a:r>
            <a:r>
              <a:rPr lang="en-US" dirty="0"/>
              <a:t>Having Worship Leader, why we need Praise Team:</a:t>
            </a:r>
          </a:p>
          <a:p>
            <a:pPr lvl="1"/>
            <a:r>
              <a:rPr lang="zh-TW" altLang="en-US" sz="2000" dirty="0"/>
              <a:t>敬拜團隊能帶來安全感與幫助</a:t>
            </a:r>
            <a:r>
              <a:rPr lang="en-US" sz="2000" dirty="0"/>
              <a:t>With a team there is safety and help</a:t>
            </a:r>
          </a:p>
          <a:p>
            <a:pPr lvl="1"/>
            <a:r>
              <a:rPr lang="zh-TW" altLang="en-US" sz="2000" dirty="0"/>
              <a:t>敬拜團隊能帶來力量與合一</a:t>
            </a:r>
            <a:r>
              <a:rPr lang="en-US" sz="2000" dirty="0"/>
              <a:t>With a team there is power and unity</a:t>
            </a:r>
          </a:p>
          <a:p>
            <a:pPr lvl="0"/>
            <a:r>
              <a:rPr lang="zh-TW" altLang="en-US" dirty="0"/>
              <a:t>三個主要分類</a:t>
            </a:r>
            <a:r>
              <a:rPr lang="en-US" dirty="0"/>
              <a:t>Three classifications:</a:t>
            </a:r>
          </a:p>
          <a:p>
            <a:pPr marL="742950" lvl="2" indent="-342900"/>
            <a:r>
              <a:rPr lang="zh-TW" altLang="en-US" sz="2000" dirty="0"/>
              <a:t>敬拜主領</a:t>
            </a:r>
            <a:r>
              <a:rPr lang="en-US" sz="2000" dirty="0"/>
              <a:t>Worship Leader</a:t>
            </a:r>
          </a:p>
          <a:p>
            <a:pPr marL="742950" lvl="2" indent="-342900"/>
            <a:r>
              <a:rPr lang="zh-TW" altLang="en-US" sz="2000" dirty="0"/>
              <a:t>樂手</a:t>
            </a:r>
            <a:r>
              <a:rPr lang="en-US" sz="2000" dirty="0"/>
              <a:t>Musicians(Instrumentals)</a:t>
            </a:r>
          </a:p>
          <a:p>
            <a:pPr marL="742950" lvl="2" indent="-342900"/>
            <a:r>
              <a:rPr lang="zh-TW" altLang="en-US" sz="2000" dirty="0"/>
              <a:t>歌手</a:t>
            </a:r>
            <a:r>
              <a:rPr lang="en-US" sz="2000" dirty="0"/>
              <a:t>Signers</a:t>
            </a:r>
          </a:p>
          <a:p>
            <a:pPr marL="0" indent="0">
              <a:buNone/>
            </a:pPr>
            <a:r>
              <a:rPr lang="en-US" i="1" dirty="0" smtClean="0"/>
              <a:t>Note: </a:t>
            </a:r>
            <a:r>
              <a:rPr lang="zh-TW" altLang="en-US" i="1" dirty="0" smtClean="0"/>
              <a:t>另外的支援團隊也包括舞者，音控，投影等同工 － </a:t>
            </a:r>
            <a:r>
              <a:rPr lang="en-US" i="1" dirty="0" smtClean="0"/>
              <a:t>Other supportive groups – Dance troupe, Sound system operators, Projectionist, etc.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zh-TW" altLang="en-US" b="1" i="1" dirty="0"/>
              <a:t>考慮你的現有資源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zh-TW" altLang="en-US" b="1" i="1" dirty="0"/>
              <a:t>－</a:t>
            </a:r>
            <a:r>
              <a:rPr lang="zh-TW" altLang="en-US" dirty="0"/>
              <a:t>敬拜團隊</a:t>
            </a:r>
            <a:r>
              <a:rPr lang="en-US" dirty="0"/>
              <a:t>(Worship Team):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29" y="1389414"/>
            <a:ext cx="11289571" cy="546858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dirty="0"/>
              <a:t>敬拜團隊如何成形</a:t>
            </a:r>
            <a:r>
              <a:rPr lang="en-US" dirty="0"/>
              <a:t>Form Praise Team</a:t>
            </a:r>
            <a:r>
              <a:rPr lang="en-US" dirty="0" smtClean="0"/>
              <a:t>:</a:t>
            </a:r>
          </a:p>
          <a:p>
            <a:pPr lvl="1"/>
            <a:r>
              <a:rPr lang="zh-TW" altLang="en-US" dirty="0"/>
              <a:t>多加了解再邀請</a:t>
            </a:r>
            <a:r>
              <a:rPr lang="en-US" dirty="0"/>
              <a:t>Know them well before inviting</a:t>
            </a:r>
          </a:p>
          <a:p>
            <a:pPr lvl="1"/>
            <a:r>
              <a:rPr lang="zh-TW" altLang="en-US" dirty="0"/>
              <a:t>有負擔，願意承諾</a:t>
            </a:r>
            <a:r>
              <a:rPr lang="en-US" dirty="0"/>
              <a:t>Commitments</a:t>
            </a:r>
          </a:p>
          <a:p>
            <a:pPr lvl="1"/>
            <a:r>
              <a:rPr lang="zh-TW" altLang="en-US" dirty="0"/>
              <a:t>謙卑順服服事，有心學習</a:t>
            </a:r>
            <a:r>
              <a:rPr lang="en-US" dirty="0"/>
              <a:t>Humble, a learning heart </a:t>
            </a:r>
          </a:p>
          <a:p>
            <a:pPr lvl="1"/>
            <a:r>
              <a:rPr lang="zh-TW" altLang="en-US" dirty="0"/>
              <a:t>音樂技巧很重要但不是必要</a:t>
            </a:r>
            <a:r>
              <a:rPr lang="en-US" dirty="0"/>
              <a:t>Music skills are important but not necessary</a:t>
            </a:r>
          </a:p>
          <a:p>
            <a:pPr lvl="1"/>
            <a:r>
              <a:rPr lang="zh-TW" altLang="en-US" dirty="0"/>
              <a:t>團練，彩排練習的重要性</a:t>
            </a:r>
            <a:r>
              <a:rPr lang="en-US" dirty="0"/>
              <a:t>The importance of practices and rehearsals</a:t>
            </a:r>
          </a:p>
          <a:p>
            <a:pPr lvl="1"/>
            <a:r>
              <a:rPr lang="zh-TW" altLang="en-US" dirty="0"/>
              <a:t>團契</a:t>
            </a:r>
            <a:r>
              <a:rPr lang="en-US" dirty="0"/>
              <a:t>Fellowships</a:t>
            </a:r>
          </a:p>
          <a:p>
            <a:pPr lvl="1"/>
            <a:r>
              <a:rPr lang="zh-TW" altLang="en-US" dirty="0"/>
              <a:t>不停止的學習</a:t>
            </a:r>
            <a:r>
              <a:rPr lang="en-US" dirty="0"/>
              <a:t>Never stop to learn </a:t>
            </a:r>
            <a:endParaRPr lang="en-US" dirty="0" smtClean="0"/>
          </a:p>
          <a:p>
            <a:pPr lvl="1"/>
            <a:r>
              <a:rPr lang="zh-TW" altLang="en-US" dirty="0" smtClean="0"/>
              <a:t>有衝突時？</a:t>
            </a:r>
            <a:r>
              <a:rPr lang="en-US" dirty="0"/>
              <a:t>Conflicts:</a:t>
            </a:r>
            <a:r>
              <a:rPr lang="zh-TW" altLang="en-US" dirty="0"/>
              <a:t>可避免或解決？</a:t>
            </a:r>
            <a:r>
              <a:rPr lang="en-US" dirty="0"/>
              <a:t>Avoid or resolve</a:t>
            </a:r>
            <a:r>
              <a:rPr lang="en-US" dirty="0"/>
              <a:t>?</a:t>
            </a:r>
            <a:r>
              <a:rPr lang="zh-TW" altLang="en-US" dirty="0"/>
              <a:t>避免控告或惡意批評？</a:t>
            </a:r>
            <a:r>
              <a:rPr lang="en-US" dirty="0"/>
              <a:t>Avoid accusation and </a:t>
            </a:r>
            <a:r>
              <a:rPr lang="en-US" dirty="0"/>
              <a:t>criticism</a:t>
            </a:r>
            <a:r>
              <a:rPr lang="zh-TW" altLang="en-US" dirty="0"/>
              <a:t>冷靜</a:t>
            </a:r>
            <a:r>
              <a:rPr lang="en-US" dirty="0"/>
              <a:t>Cool </a:t>
            </a:r>
            <a:r>
              <a:rPr lang="en-US" dirty="0"/>
              <a:t>down</a:t>
            </a:r>
            <a:r>
              <a:rPr lang="zh-TW" altLang="en-US" dirty="0"/>
              <a:t>禱告</a:t>
            </a:r>
            <a:r>
              <a:rPr lang="en-US" dirty="0"/>
              <a:t>Pray</a:t>
            </a:r>
            <a:r>
              <a:rPr lang="zh-TW" altLang="en-US" dirty="0"/>
              <a:t>積極</a:t>
            </a:r>
            <a:r>
              <a:rPr lang="zh-TW" altLang="en-US" dirty="0"/>
              <a:t>主動的排解</a:t>
            </a:r>
            <a:r>
              <a:rPr lang="en-US" dirty="0"/>
              <a:t>Pro-active to </a:t>
            </a:r>
            <a:r>
              <a:rPr lang="en-US" dirty="0"/>
              <a:t>reconcile</a:t>
            </a:r>
            <a:r>
              <a:rPr lang="zh-TW" altLang="en-US" dirty="0"/>
              <a:t>謙卑</a:t>
            </a:r>
            <a:r>
              <a:rPr lang="zh-TW" altLang="en-US" dirty="0"/>
              <a:t>，承認錯誤，饒恕</a:t>
            </a:r>
            <a:r>
              <a:rPr lang="en-US" dirty="0"/>
              <a:t>Humble; admit mistakes; </a:t>
            </a:r>
            <a:r>
              <a:rPr lang="en-US" dirty="0"/>
              <a:t>forgive</a:t>
            </a:r>
            <a:r>
              <a:rPr lang="zh-TW" altLang="en-US" dirty="0"/>
              <a:t>面對面</a:t>
            </a:r>
            <a:r>
              <a:rPr lang="zh-TW" altLang="en-US" dirty="0"/>
              <a:t>的溝通</a:t>
            </a:r>
            <a:r>
              <a:rPr lang="en-US" dirty="0"/>
              <a:t>Face to face </a:t>
            </a:r>
            <a:r>
              <a:rPr lang="en-US" dirty="0"/>
              <a:t>communications</a:t>
            </a:r>
          </a:p>
          <a:p>
            <a:pPr lvl="0"/>
            <a:r>
              <a:rPr lang="zh-TW" altLang="en-US" dirty="0" smtClean="0"/>
              <a:t>團隊</a:t>
            </a:r>
            <a:r>
              <a:rPr lang="zh-TW" altLang="en-US" dirty="0"/>
              <a:t>的要求</a:t>
            </a:r>
            <a:r>
              <a:rPr lang="en-US" dirty="0"/>
              <a:t>What is Expected of Team Members:</a:t>
            </a:r>
          </a:p>
          <a:p>
            <a:pPr lvl="1"/>
            <a:r>
              <a:rPr lang="zh-TW" altLang="en-US" dirty="0"/>
              <a:t>讚美與敬拜</a:t>
            </a:r>
            <a:r>
              <a:rPr lang="en-US" dirty="0"/>
              <a:t>Praise and worship</a:t>
            </a:r>
          </a:p>
          <a:p>
            <a:pPr lvl="1"/>
            <a:r>
              <a:rPr lang="zh-TW" altLang="en-US" dirty="0"/>
              <a:t>教導與研讀經文</a:t>
            </a:r>
            <a:r>
              <a:rPr lang="en-US" dirty="0"/>
              <a:t>Teaching and Bible study</a:t>
            </a:r>
          </a:p>
          <a:p>
            <a:pPr lvl="1"/>
            <a:r>
              <a:rPr lang="zh-TW" altLang="en-US" dirty="0"/>
              <a:t>討論</a:t>
            </a:r>
            <a:r>
              <a:rPr lang="en-US" dirty="0"/>
              <a:t>Discussion</a:t>
            </a:r>
          </a:p>
          <a:p>
            <a:pPr lvl="1"/>
            <a:r>
              <a:rPr lang="zh-TW" altLang="en-US" dirty="0"/>
              <a:t>彼此代禱</a:t>
            </a:r>
            <a:r>
              <a:rPr lang="en-US" dirty="0"/>
              <a:t>Prayer</a:t>
            </a:r>
          </a:p>
          <a:p>
            <a:pPr lvl="1"/>
            <a:r>
              <a:rPr lang="zh-TW" altLang="en-US" dirty="0"/>
              <a:t>團練，彩排</a:t>
            </a:r>
            <a:r>
              <a:rPr lang="en-US" dirty="0"/>
              <a:t>Musical Rehearsal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考慮你的現有資源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zh-TW" altLang="en-US" b="1" i="1" dirty="0"/>
              <a:t>－</a:t>
            </a:r>
            <a:r>
              <a:rPr lang="zh-TW" altLang="en-US" dirty="0"/>
              <a:t>敬拜團隊</a:t>
            </a:r>
            <a:r>
              <a:rPr lang="en-US" dirty="0"/>
              <a:t>(Worship Team):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703233" cy="5004752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敬拜團隊的默契</a:t>
            </a:r>
            <a:r>
              <a:rPr lang="en-US" dirty="0"/>
              <a:t>,</a:t>
            </a:r>
            <a:r>
              <a:rPr lang="zh-TW" altLang="en-US" dirty="0"/>
              <a:t>音樂技巧的增長</a:t>
            </a:r>
            <a:endParaRPr lang="en-US" dirty="0"/>
          </a:p>
          <a:p>
            <a:pPr lvl="1"/>
            <a:r>
              <a:rPr lang="zh-TW" altLang="en-US" dirty="0"/>
              <a:t>也是屬靈的團契</a:t>
            </a:r>
            <a:r>
              <a:rPr lang="en-US" dirty="0"/>
              <a:t>,</a:t>
            </a:r>
            <a:r>
              <a:rPr lang="zh-TW" altLang="en-US" dirty="0"/>
              <a:t>建立屬靈的默契</a:t>
            </a:r>
            <a:r>
              <a:rPr lang="en-US" dirty="0"/>
              <a:t>,</a:t>
            </a:r>
            <a:r>
              <a:rPr lang="zh-TW" altLang="en-US" dirty="0"/>
              <a:t>順服團隊隊長指揮的領導</a:t>
            </a:r>
            <a:endParaRPr lang="en-US" dirty="0"/>
          </a:p>
          <a:p>
            <a:pPr lvl="1"/>
            <a:r>
              <a:rPr lang="zh-TW" altLang="en-US" dirty="0"/>
              <a:t>建立彼此共同遵守的</a:t>
            </a:r>
            <a:r>
              <a:rPr lang="en-US" dirty="0"/>
              <a:t>Guideline;</a:t>
            </a:r>
            <a:r>
              <a:rPr lang="zh-TW" altLang="en-US" dirty="0"/>
              <a:t>有</a:t>
            </a:r>
            <a:r>
              <a:rPr lang="en-US" dirty="0"/>
              <a:t>disciplines</a:t>
            </a:r>
          </a:p>
          <a:p>
            <a:pPr lvl="1"/>
            <a:r>
              <a:rPr lang="zh-TW" altLang="en-US" dirty="0"/>
              <a:t>彼此切磋</a:t>
            </a:r>
            <a:r>
              <a:rPr lang="en-US" dirty="0"/>
              <a:t>,</a:t>
            </a:r>
            <a:r>
              <a:rPr lang="zh-TW" altLang="en-US" dirty="0"/>
              <a:t>體諒</a:t>
            </a:r>
            <a:r>
              <a:rPr lang="en-US" dirty="0"/>
              <a:t>,</a:t>
            </a:r>
            <a:r>
              <a:rPr lang="zh-TW" altLang="en-US" dirty="0"/>
              <a:t>支持</a:t>
            </a:r>
            <a:r>
              <a:rPr lang="en-US" dirty="0"/>
              <a:t>,</a:t>
            </a:r>
            <a:r>
              <a:rPr lang="zh-TW" altLang="en-US" dirty="0"/>
              <a:t>代禱</a:t>
            </a:r>
            <a:endParaRPr lang="en-US" dirty="0"/>
          </a:p>
          <a:p>
            <a:pPr lvl="1"/>
            <a:r>
              <a:rPr lang="zh-TW" altLang="en-US" dirty="0"/>
              <a:t>如何在現場帶領詩歌敬拜當中</a:t>
            </a:r>
            <a:r>
              <a:rPr lang="en-US" dirty="0"/>
              <a:t>,</a:t>
            </a:r>
            <a:r>
              <a:rPr lang="zh-TW" altLang="en-US" dirty="0"/>
              <a:t>利用彼此熟悉的手勢作信息傳達</a:t>
            </a:r>
            <a:endParaRPr lang="en-US" dirty="0"/>
          </a:p>
          <a:p>
            <a:pPr lvl="1"/>
            <a:r>
              <a:rPr lang="zh-TW" altLang="en-US" dirty="0"/>
              <a:t>敬拜團隊的默契</a:t>
            </a:r>
            <a:r>
              <a:rPr lang="en-US" dirty="0"/>
              <a:t>,</a:t>
            </a:r>
            <a:r>
              <a:rPr lang="zh-TW" altLang="en-US" dirty="0"/>
              <a:t>音樂技巧的增長需要時間</a:t>
            </a:r>
            <a:r>
              <a:rPr lang="en-US" dirty="0"/>
              <a:t>(</a:t>
            </a:r>
            <a:r>
              <a:rPr lang="zh-TW" altLang="en-US" dirty="0"/>
              <a:t>團員彼此恩賜不整齊</a:t>
            </a:r>
            <a:r>
              <a:rPr lang="en-US" dirty="0"/>
              <a:t>,</a:t>
            </a:r>
            <a:r>
              <a:rPr lang="zh-TW" altLang="en-US" dirty="0"/>
              <a:t>需要時間</a:t>
            </a:r>
            <a:r>
              <a:rPr lang="en-US" dirty="0"/>
              <a:t>nurture)</a:t>
            </a:r>
          </a:p>
          <a:p>
            <a:pPr lvl="0"/>
            <a:r>
              <a:rPr lang="zh-TW" altLang="en-US" dirty="0"/>
              <a:t>敬拜團隊的演練</a:t>
            </a:r>
            <a:r>
              <a:rPr lang="en-US" dirty="0"/>
              <a:t>,</a:t>
            </a:r>
            <a:r>
              <a:rPr lang="zh-TW" altLang="en-US" dirty="0"/>
              <a:t>預演時間</a:t>
            </a:r>
            <a:r>
              <a:rPr lang="en-US" dirty="0"/>
              <a:t>,</a:t>
            </a:r>
            <a:r>
              <a:rPr lang="zh-TW" altLang="en-US" dirty="0"/>
              <a:t>場地</a:t>
            </a:r>
            <a:endParaRPr lang="en-US" dirty="0"/>
          </a:p>
          <a:p>
            <a:pPr lvl="0"/>
            <a:r>
              <a:rPr lang="zh-TW" altLang="en-US" dirty="0"/>
              <a:t>敬拜團隊的預演</a:t>
            </a:r>
            <a:r>
              <a:rPr lang="zh-TW" altLang="en-US" dirty="0" smtClean="0"/>
              <a:t>排練</a:t>
            </a:r>
            <a:endParaRPr lang="en-US" altLang="zh-TW" dirty="0"/>
          </a:p>
          <a:p>
            <a:pPr lvl="1"/>
            <a:r>
              <a:rPr lang="zh-TW" altLang="en-US" dirty="0"/>
              <a:t>特別</a:t>
            </a:r>
            <a:r>
              <a:rPr lang="zh-TW" altLang="en-US" dirty="0" smtClean="0"/>
              <a:t>注意</a:t>
            </a:r>
            <a:r>
              <a:rPr lang="zh-TW" altLang="en-US" dirty="0" smtClean="0">
                <a:solidFill>
                  <a:srgbClr val="FFFF00"/>
                </a:solidFill>
              </a:rPr>
              <a:t>詩歌</a:t>
            </a:r>
            <a:r>
              <a:rPr lang="zh-TW" altLang="en-US" dirty="0">
                <a:solidFill>
                  <a:srgbClr val="FFFF00"/>
                </a:solidFill>
              </a:rPr>
              <a:t>的</a:t>
            </a:r>
            <a:r>
              <a:rPr lang="zh-TW" altLang="en-US" dirty="0" smtClean="0">
                <a:solidFill>
                  <a:srgbClr val="FFFF00"/>
                </a:solidFill>
              </a:rPr>
              <a:t>風格</a:t>
            </a:r>
            <a:r>
              <a:rPr lang="en-US" dirty="0" smtClean="0"/>
              <a:t>, </a:t>
            </a:r>
            <a:r>
              <a:rPr lang="zh-TW" altLang="en-US" dirty="0"/>
              <a:t>現代的詩歌風格各異</a:t>
            </a:r>
            <a:r>
              <a:rPr lang="zh-TW" altLang="en-US" dirty="0"/>
              <a:t>。</a:t>
            </a:r>
            <a:r>
              <a:rPr lang="en-US" dirty="0"/>
              <a:t>Worship Leader</a:t>
            </a:r>
            <a:r>
              <a:rPr lang="zh-TW" altLang="en-US" dirty="0"/>
              <a:t>首先要確定該首詩歌的風格（或是自己要表現的風格）為何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詩歌的曲目，詩歌與詩歌的順序與連結。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內容：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57431" y="1465343"/>
            <a:ext cx="759489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什麼是敬拜與讚美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什麼是敬拜? What Is Worship?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什麼是讚美</a:t>
            </a:r>
            <a:r>
              <a:rPr kumimoji="0" lang="en-US" altLang="en-US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? What Is Praise</a:t>
            </a: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?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考慮你的現有資源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詩歌的組成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/>
              </a:rPr>
              <a:t>詩歌的選擇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詩歌的帶領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/>
              </a:rPr>
              <a:t>靈裡的預備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/>
              </a:rPr>
              <a:t>結論</a:t>
            </a:r>
            <a:endParaRPr kumimoji="0" lang="en-US" alt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詩歌的組成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13531"/>
            <a:ext cx="8946541" cy="466851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一首詩歌的組成</a:t>
            </a:r>
            <a:r>
              <a:rPr lang="en-US" sz="2400" dirty="0"/>
              <a:t>,</a:t>
            </a:r>
            <a:r>
              <a:rPr lang="zh-TW" altLang="en-US" sz="2400" dirty="0"/>
              <a:t>詩歌包括</a:t>
            </a:r>
            <a:r>
              <a:rPr lang="zh-TW" altLang="en-US" sz="2400" dirty="0">
                <a:solidFill>
                  <a:srgbClr val="FFFF00"/>
                </a:solidFill>
              </a:rPr>
              <a:t>歌詞</a:t>
            </a: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zh-TW" altLang="en-US" sz="2400" dirty="0">
                <a:solidFill>
                  <a:srgbClr val="FFFF00"/>
                </a:solidFill>
              </a:rPr>
              <a:t>理性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  <a:r>
              <a:rPr lang="zh-TW" altLang="en-US" sz="2400" dirty="0"/>
              <a:t>與</a:t>
            </a:r>
            <a:r>
              <a:rPr lang="zh-TW" altLang="en-US" sz="2400" dirty="0">
                <a:solidFill>
                  <a:srgbClr val="FFFF00"/>
                </a:solidFill>
              </a:rPr>
              <a:t>音樂</a:t>
            </a: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zh-TW" altLang="en-US" sz="2400" dirty="0">
                <a:solidFill>
                  <a:srgbClr val="FFFF00"/>
                </a:solidFill>
              </a:rPr>
              <a:t>感性</a:t>
            </a:r>
            <a:r>
              <a:rPr lang="en-US" sz="2400" dirty="0"/>
              <a:t>, </a:t>
            </a:r>
            <a:r>
              <a:rPr lang="zh-TW" altLang="en-US" sz="2400" dirty="0"/>
              <a:t>馬丁路德曾說</a:t>
            </a:r>
            <a:r>
              <a:rPr lang="en-US" sz="2400" dirty="0"/>
              <a:t>: “</a:t>
            </a:r>
            <a:r>
              <a:rPr lang="zh-TW" altLang="en-US" sz="2400" dirty="0"/>
              <a:t>音樂是上帝賜給人類最大的禮物僅次於神學</a:t>
            </a:r>
            <a:r>
              <a:rPr lang="en-US" sz="2400" dirty="0" smtClean="0"/>
              <a:t>“.),</a:t>
            </a:r>
          </a:p>
          <a:p>
            <a:r>
              <a:rPr lang="zh-TW" altLang="en-US" sz="2400" dirty="0" smtClean="0"/>
              <a:t>其中</a:t>
            </a:r>
            <a:r>
              <a:rPr lang="zh-TW" altLang="en-US" sz="2400" dirty="0"/>
              <a:t>音樂使詩歌變得更獨特</a:t>
            </a:r>
            <a:r>
              <a:rPr lang="en-US" sz="2400" dirty="0"/>
              <a:t>,</a:t>
            </a:r>
            <a:r>
              <a:rPr lang="zh-TW" altLang="en-US" sz="2400" dirty="0"/>
              <a:t>要不然再好的歌詞可以只就是一篇美麗的詩詞或信息</a:t>
            </a:r>
            <a:r>
              <a:rPr lang="en-US" sz="2400" dirty="0"/>
              <a:t>,</a:t>
            </a:r>
            <a:r>
              <a:rPr lang="zh-TW" altLang="en-US" sz="2400" dirty="0"/>
              <a:t>是其中的</a:t>
            </a:r>
            <a:r>
              <a:rPr lang="zh-TW" altLang="en-US" sz="2400" b="1" dirty="0">
                <a:solidFill>
                  <a:srgbClr val="FFFF00"/>
                </a:solidFill>
              </a:rPr>
              <a:t>音樂</a:t>
            </a:r>
            <a:r>
              <a:rPr lang="zh-TW" altLang="en-US" sz="2400" dirty="0"/>
              <a:t>部分讓一首詩歌變得具有獨特的生命力與情感感染力</a:t>
            </a:r>
            <a:r>
              <a:rPr lang="en-US" sz="2400" dirty="0"/>
              <a:t>.</a:t>
            </a:r>
            <a:r>
              <a:rPr lang="zh-TW" altLang="en-US" sz="2400" dirty="0"/>
              <a:t>因此如何</a:t>
            </a:r>
            <a:r>
              <a:rPr lang="zh-TW" altLang="en-US" sz="2400" dirty="0">
                <a:solidFill>
                  <a:srgbClr val="FFFF00"/>
                </a:solidFill>
              </a:rPr>
              <a:t>充分了解音樂理論與技巧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  <a:r>
              <a:rPr lang="zh-TW" altLang="en-US" sz="2400" dirty="0">
                <a:solidFill>
                  <a:srgbClr val="FFFF00"/>
                </a:solidFill>
              </a:rPr>
              <a:t>而運用在帶領詩歌中</a:t>
            </a:r>
            <a:r>
              <a:rPr lang="en-US" sz="2400" dirty="0">
                <a:solidFill>
                  <a:srgbClr val="FFFF00"/>
                </a:solidFill>
              </a:rPr>
              <a:t>,</a:t>
            </a:r>
            <a:r>
              <a:rPr lang="zh-TW" altLang="en-US" sz="2400" dirty="0">
                <a:solidFill>
                  <a:srgbClr val="FFFF00"/>
                </a:solidFill>
              </a:rPr>
              <a:t>就變得相當重要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b="1" i="1" dirty="0"/>
              <a:t>詩歌的</a:t>
            </a:r>
            <a:r>
              <a:rPr lang="zh-TW" altLang="en-US" b="1" i="1" dirty="0" smtClean="0"/>
              <a:t>組成－</a:t>
            </a:r>
            <a:r>
              <a:rPr lang="zh-TW" altLang="en-US" dirty="0" smtClean="0">
                <a:solidFill>
                  <a:srgbClr val="FFFF00"/>
                </a:solidFill>
              </a:rPr>
              <a:t>歌詞</a:t>
            </a:r>
            <a:r>
              <a:rPr lang="zh-TW" altLang="en-US" dirty="0" smtClean="0"/>
              <a:t>，音樂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35" y="1625407"/>
            <a:ext cx="9774485" cy="4597264"/>
          </a:xfrm>
        </p:spPr>
        <p:txBody>
          <a:bodyPr/>
          <a:lstStyle/>
          <a:p>
            <a:pPr lvl="0"/>
            <a:r>
              <a:rPr lang="zh-TW" altLang="en-US" sz="2400" dirty="0"/>
              <a:t>歌詞</a:t>
            </a:r>
            <a:endParaRPr lang="en-US" sz="2400" dirty="0"/>
          </a:p>
          <a:p>
            <a:pPr lvl="1"/>
            <a:r>
              <a:rPr lang="zh-TW" altLang="en-US" sz="2400" dirty="0"/>
              <a:t>小心歌詞能與聖經的教導相符</a:t>
            </a:r>
            <a:r>
              <a:rPr lang="en-US" sz="2400" dirty="0"/>
              <a:t>,</a:t>
            </a:r>
            <a:r>
              <a:rPr lang="zh-TW" altLang="en-US" sz="2400" dirty="0"/>
              <a:t>例如</a:t>
            </a:r>
            <a:r>
              <a:rPr lang="en-US" sz="2400" dirty="0"/>
              <a:t>: </a:t>
            </a:r>
            <a:r>
              <a:rPr lang="zh-TW" altLang="en-US" sz="2400" dirty="0"/>
              <a:t>詩篇裡的經節就是很好的歌詞</a:t>
            </a:r>
            <a:endParaRPr lang="en-US" sz="2400" dirty="0"/>
          </a:p>
          <a:p>
            <a:pPr lvl="1"/>
            <a:r>
              <a:rPr lang="zh-TW" altLang="en-US" sz="2400" dirty="0"/>
              <a:t>但也不應太拘泥</a:t>
            </a:r>
            <a:r>
              <a:rPr lang="en-US" sz="2400" dirty="0"/>
              <a:t>,</a:t>
            </a:r>
            <a:r>
              <a:rPr lang="zh-TW" altLang="en-US" sz="2400" dirty="0"/>
              <a:t>畢竟詩歌本身也具有抒發個人情感的功用</a:t>
            </a:r>
            <a:r>
              <a:rPr lang="en-US" sz="2400" dirty="0"/>
              <a:t>,Ex.</a:t>
            </a:r>
            <a:r>
              <a:rPr lang="zh-TW" altLang="en-US" sz="2400" dirty="0"/>
              <a:t>詩篇裡的詩歌</a:t>
            </a:r>
            <a:endParaRPr lang="en-US" sz="2400" dirty="0"/>
          </a:p>
          <a:p>
            <a:pPr lvl="1"/>
            <a:r>
              <a:rPr lang="zh-TW" altLang="en-US" sz="2400" dirty="0"/>
              <a:t>有些詩歌適合主日崇拜</a:t>
            </a:r>
            <a:r>
              <a:rPr lang="en-US" sz="2400" dirty="0"/>
              <a:t>,</a:t>
            </a:r>
            <a:r>
              <a:rPr lang="zh-TW" altLang="en-US" sz="2400" dirty="0"/>
              <a:t>特別是詩歌含有</a:t>
            </a:r>
            <a:r>
              <a:rPr lang="en-US" sz="2400" dirty="0"/>
              <a:t>,</a:t>
            </a:r>
            <a:r>
              <a:rPr lang="zh-TW" altLang="en-US" sz="2400" dirty="0"/>
              <a:t>感謝</a:t>
            </a:r>
            <a:r>
              <a:rPr lang="en-US" sz="2400" dirty="0"/>
              <a:t>,</a:t>
            </a:r>
            <a:r>
              <a:rPr lang="zh-TW" altLang="en-US" sz="2400" dirty="0"/>
              <a:t>敬拜</a:t>
            </a:r>
            <a:r>
              <a:rPr lang="en-US" sz="2400" dirty="0"/>
              <a:t>,</a:t>
            </a:r>
            <a:r>
              <a:rPr lang="zh-TW" altLang="en-US" sz="2400" dirty="0"/>
              <a:t>讚美</a:t>
            </a:r>
            <a:r>
              <a:rPr lang="en-US" sz="2400" dirty="0"/>
              <a:t>,</a:t>
            </a:r>
            <a:r>
              <a:rPr lang="zh-TW" altLang="en-US" sz="2400" dirty="0"/>
              <a:t>或述說神的屬性</a:t>
            </a:r>
            <a:r>
              <a:rPr lang="en-US" sz="2400" dirty="0"/>
              <a:t>;</a:t>
            </a:r>
            <a:r>
              <a:rPr lang="zh-TW" altLang="en-US" sz="2400" dirty="0"/>
              <a:t>但有些詩歌具有培靈</a:t>
            </a:r>
            <a:r>
              <a:rPr lang="en-US" sz="2400" dirty="0"/>
              <a:t>, </a:t>
            </a:r>
            <a:r>
              <a:rPr lang="zh-TW" altLang="en-US" sz="2400" dirty="0"/>
              <a:t>團契聯誼或抒發個人情感可能更適合退休會</a:t>
            </a:r>
            <a:r>
              <a:rPr lang="en-US" sz="2400" dirty="0"/>
              <a:t>,</a:t>
            </a:r>
            <a:r>
              <a:rPr lang="zh-TW" altLang="en-US" sz="2400" dirty="0"/>
              <a:t>查經班或團契小組使用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詩歌的組成－</a:t>
            </a:r>
            <a:r>
              <a:rPr lang="zh-TW" altLang="en-US" dirty="0"/>
              <a:t>歌詞，</a:t>
            </a:r>
            <a:r>
              <a:rPr lang="zh-TW" altLang="en-US" dirty="0">
                <a:solidFill>
                  <a:srgbClr val="FFFF00"/>
                </a:solidFill>
              </a:rPr>
              <a:t>音樂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3" y="1364148"/>
            <a:ext cx="11162805" cy="549385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zh-TW" altLang="en-US" sz="5100" dirty="0"/>
              <a:t>音樂</a:t>
            </a:r>
            <a:r>
              <a:rPr lang="en-US" sz="5100" dirty="0"/>
              <a:t>(</a:t>
            </a:r>
            <a:r>
              <a:rPr lang="zh-TW" altLang="en-US" sz="5100" dirty="0"/>
              <a:t>三大或五大要素</a:t>
            </a:r>
            <a:r>
              <a:rPr lang="en-US" sz="5100" dirty="0"/>
              <a:t>)</a:t>
            </a:r>
          </a:p>
          <a:p>
            <a:pPr lvl="3"/>
            <a:r>
              <a:rPr lang="zh-TW" altLang="en-US" sz="2600" dirty="0">
                <a:solidFill>
                  <a:srgbClr val="FFFF00"/>
                </a:solidFill>
              </a:rPr>
              <a:t>旋律</a:t>
            </a:r>
            <a:r>
              <a:rPr lang="en-US" sz="2600" dirty="0"/>
              <a:t>:</a:t>
            </a:r>
            <a:r>
              <a:rPr lang="zh-TW" altLang="en-US" sz="2600" dirty="0"/>
              <a:t>最重要的骨幹</a:t>
            </a:r>
            <a:endParaRPr lang="en-US" sz="2600" dirty="0"/>
          </a:p>
          <a:p>
            <a:pPr lvl="3"/>
            <a:r>
              <a:rPr lang="zh-TW" altLang="en-US" sz="2600" dirty="0">
                <a:solidFill>
                  <a:srgbClr val="FFFF00"/>
                </a:solidFill>
              </a:rPr>
              <a:t>節奏</a:t>
            </a:r>
            <a:endParaRPr lang="en-US" sz="2600" dirty="0">
              <a:solidFill>
                <a:srgbClr val="FFFF00"/>
              </a:solidFill>
            </a:endParaRPr>
          </a:p>
          <a:p>
            <a:pPr lvl="4"/>
            <a:r>
              <a:rPr lang="en-US" sz="2600" dirty="0"/>
              <a:t>“</a:t>
            </a:r>
            <a:r>
              <a:rPr lang="zh-TW" altLang="en-US" sz="2600" dirty="0"/>
              <a:t>榮耀榮耀哈利路亞</a:t>
            </a:r>
            <a:r>
              <a:rPr lang="en-US" sz="2600" dirty="0"/>
              <a:t>”, change rhythm/pattern/tempo to show the effect</a:t>
            </a:r>
          </a:p>
          <a:p>
            <a:pPr lvl="4"/>
            <a:r>
              <a:rPr lang="zh-TW" altLang="en-US" sz="2600" dirty="0"/>
              <a:t>節奏快慢可產生表現出不同情緒氣氛</a:t>
            </a:r>
            <a:r>
              <a:rPr lang="en-US" sz="2600" dirty="0"/>
              <a:t>, Ex. </a:t>
            </a:r>
            <a:r>
              <a:rPr lang="zh-TW" altLang="en-US" sz="2600" dirty="0"/>
              <a:t>你真偉大</a:t>
            </a:r>
            <a:r>
              <a:rPr lang="en-US" sz="2600" dirty="0"/>
              <a:t>(</a:t>
            </a:r>
            <a:r>
              <a:rPr lang="zh-TW" altLang="en-US" sz="2600" dirty="0"/>
              <a:t>慢</a:t>
            </a:r>
            <a:r>
              <a:rPr lang="en-US" sz="2600" dirty="0"/>
              <a:t>)-&gt; </a:t>
            </a:r>
            <a:r>
              <a:rPr lang="zh-TW" altLang="en-US" sz="2600" dirty="0"/>
              <a:t>你真偉大</a:t>
            </a:r>
            <a:r>
              <a:rPr lang="en-US" sz="2600" dirty="0"/>
              <a:t>(</a:t>
            </a:r>
            <a:r>
              <a:rPr lang="zh-TW" altLang="en-US" sz="2600" dirty="0"/>
              <a:t>快板</a:t>
            </a:r>
            <a:r>
              <a:rPr lang="en-US" sz="2600" dirty="0"/>
              <a:t>)</a:t>
            </a:r>
          </a:p>
          <a:p>
            <a:pPr lvl="3"/>
            <a:r>
              <a:rPr lang="zh-TW" altLang="en-US" sz="2600" dirty="0">
                <a:solidFill>
                  <a:srgbClr val="FFFF00"/>
                </a:solidFill>
              </a:rPr>
              <a:t>和弦</a:t>
            </a:r>
            <a:r>
              <a:rPr lang="en-US" sz="2600" dirty="0">
                <a:solidFill>
                  <a:srgbClr val="FFFF00"/>
                </a:solidFill>
              </a:rPr>
              <a:t>(</a:t>
            </a:r>
            <a:r>
              <a:rPr lang="zh-TW" altLang="en-US" sz="2600" dirty="0">
                <a:solidFill>
                  <a:srgbClr val="FFFF00"/>
                </a:solidFill>
              </a:rPr>
              <a:t>和聲</a:t>
            </a:r>
            <a:r>
              <a:rPr lang="en-US" sz="2600" dirty="0">
                <a:solidFill>
                  <a:srgbClr val="FFFF00"/>
                </a:solidFill>
              </a:rPr>
              <a:t>): </a:t>
            </a:r>
            <a:r>
              <a:rPr lang="zh-TW" altLang="en-US" sz="2600" dirty="0"/>
              <a:t>旋律相同之下，和弦伴奏讓詩歌聽起來更悅耳，採用不同和弦會產生不同的感覺</a:t>
            </a:r>
            <a:endParaRPr lang="en-US" sz="2600" dirty="0"/>
          </a:p>
          <a:p>
            <a:pPr lvl="3"/>
            <a:r>
              <a:rPr lang="zh-TW" altLang="en-US" sz="2600" dirty="0">
                <a:solidFill>
                  <a:srgbClr val="FFFF00"/>
                </a:solidFill>
              </a:rPr>
              <a:t>結構</a:t>
            </a:r>
            <a:endParaRPr lang="en-US" sz="2600" dirty="0">
              <a:solidFill>
                <a:srgbClr val="FFFF00"/>
              </a:solidFill>
            </a:endParaRPr>
          </a:p>
          <a:p>
            <a:pPr lvl="4"/>
            <a:r>
              <a:rPr lang="zh-TW" altLang="en-US" sz="2600" dirty="0"/>
              <a:t>歌曲可以分成</a:t>
            </a:r>
            <a:r>
              <a:rPr lang="en-US" sz="2600" dirty="0"/>
              <a:t>: </a:t>
            </a:r>
            <a:r>
              <a:rPr lang="zh-TW" altLang="en-US" sz="2600" dirty="0"/>
              <a:t>前奏，主歌，前副歌，副歌，橋段，樂器間奏，結束 </a:t>
            </a:r>
            <a:r>
              <a:rPr lang="en-US" sz="2600" dirty="0"/>
              <a:t>Introduction, Verse , Pre-chorus , Chorus , Bridge , Instrumental Solo , Ending</a:t>
            </a:r>
          </a:p>
          <a:p>
            <a:pPr lvl="4"/>
            <a:r>
              <a:rPr lang="zh-TW" altLang="en-US" sz="2600" dirty="0"/>
              <a:t>按歌曲可以編排成</a:t>
            </a:r>
            <a:r>
              <a:rPr lang="en-US" sz="2600" dirty="0"/>
              <a:t>: A, B, C… </a:t>
            </a:r>
            <a:r>
              <a:rPr lang="zh-TW" altLang="en-US" sz="2600" dirty="0"/>
              <a:t>等段落</a:t>
            </a:r>
            <a:endParaRPr lang="en-US" sz="2600" dirty="0"/>
          </a:p>
          <a:p>
            <a:pPr lvl="4"/>
            <a:r>
              <a:rPr lang="en-US" sz="2600" dirty="0"/>
              <a:t>Examples: ABAB; AABA; AABCB; AABACAB</a:t>
            </a:r>
          </a:p>
          <a:p>
            <a:pPr lvl="3"/>
            <a:r>
              <a:rPr lang="zh-TW" altLang="en-US" sz="2600" dirty="0">
                <a:solidFill>
                  <a:srgbClr val="FFFF00"/>
                </a:solidFill>
              </a:rPr>
              <a:t>編曲</a:t>
            </a:r>
            <a:r>
              <a:rPr lang="en-US" sz="2600" dirty="0"/>
              <a:t>: </a:t>
            </a:r>
            <a:r>
              <a:rPr lang="zh-TW" altLang="en-US" sz="2600" dirty="0"/>
              <a:t>除了主旋律，適當地配置和弦，加入不同的樂器伴奏，可以讓一首詩歌更有趣，富變化，更出色，更精彩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6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詩歌的選擇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75658"/>
            <a:ext cx="9240096" cy="5682342"/>
          </a:xfrm>
        </p:spPr>
        <p:txBody>
          <a:bodyPr>
            <a:normAutofit/>
          </a:bodyPr>
          <a:lstStyle/>
          <a:p>
            <a:pPr lvl="0"/>
            <a:r>
              <a:rPr lang="zh-TW" altLang="en-US" dirty="0"/>
              <a:t>分析一首詩歌樂譜</a:t>
            </a:r>
            <a:r>
              <a:rPr lang="en-US" dirty="0"/>
              <a:t>:</a:t>
            </a:r>
          </a:p>
          <a:p>
            <a:pPr marL="742950" lvl="2" indent="-342900"/>
            <a:r>
              <a:rPr lang="zh-TW" altLang="en-US" sz="2000" dirty="0"/>
              <a:t>歌詞</a:t>
            </a:r>
            <a:r>
              <a:rPr lang="en-US" sz="2000" dirty="0"/>
              <a:t>(</a:t>
            </a:r>
            <a:r>
              <a:rPr lang="zh-TW" altLang="en-US" sz="2000" dirty="0"/>
              <a:t>傳達何種</a:t>
            </a:r>
            <a:r>
              <a:rPr lang="zh-TW" altLang="en-US" sz="2000" dirty="0" smtClean="0"/>
              <a:t>信息</a:t>
            </a:r>
            <a:r>
              <a:rPr lang="zh-TW" altLang="en-US" sz="2000" dirty="0"/>
              <a:t>？</a:t>
            </a:r>
            <a:r>
              <a:rPr lang="zh-TW" altLang="en-US" sz="2000" dirty="0" smtClean="0"/>
              <a:t>需要</a:t>
            </a:r>
            <a:r>
              <a:rPr lang="zh-TW" altLang="en-US" sz="2000" dirty="0"/>
              <a:t>加入個人分享</a:t>
            </a:r>
            <a:r>
              <a:rPr lang="en-US" sz="2000" dirty="0"/>
              <a:t>,</a:t>
            </a:r>
            <a:r>
              <a:rPr lang="zh-TW" altLang="en-US" sz="2000" dirty="0" smtClean="0"/>
              <a:t>助詞</a:t>
            </a:r>
            <a:r>
              <a:rPr lang="zh-TW" altLang="en-US" sz="2000" dirty="0"/>
              <a:t>？</a:t>
            </a:r>
            <a:r>
              <a:rPr lang="zh-TW" altLang="en-US" sz="2000" dirty="0" smtClean="0"/>
              <a:t>可</a:t>
            </a:r>
            <a:r>
              <a:rPr lang="zh-TW" altLang="en-US" sz="2000" dirty="0"/>
              <a:t>為禱告</a:t>
            </a:r>
            <a:r>
              <a:rPr lang="zh-TW" altLang="en-US" sz="2000" dirty="0" smtClean="0"/>
              <a:t>主題</a:t>
            </a:r>
            <a:r>
              <a:rPr lang="zh-TW" altLang="en-US" sz="2000" dirty="0"/>
              <a:t>？</a:t>
            </a:r>
            <a:r>
              <a:rPr lang="en-US" sz="2000" dirty="0" smtClean="0"/>
              <a:t>)</a:t>
            </a:r>
          </a:p>
          <a:p>
            <a:pPr lvl="1"/>
            <a:r>
              <a:rPr lang="zh-TW" altLang="en-US" sz="2000" dirty="0" smtClean="0">
                <a:solidFill>
                  <a:srgbClr val="FFFF00"/>
                </a:solidFill>
              </a:rPr>
              <a:t>調性與音域</a:t>
            </a:r>
            <a:r>
              <a:rPr lang="en-US" sz="2000" dirty="0" smtClean="0"/>
              <a:t>: </a:t>
            </a:r>
            <a:r>
              <a:rPr lang="zh-TW" altLang="en-US" sz="2000" dirty="0"/>
              <a:t>一般人的音域</a:t>
            </a:r>
            <a:r>
              <a:rPr lang="en-US" sz="2000" dirty="0"/>
              <a:t>: </a:t>
            </a:r>
            <a:r>
              <a:rPr lang="zh-TW" altLang="en-US" sz="2000" dirty="0">
                <a:solidFill>
                  <a:srgbClr val="FFFF00"/>
                </a:solidFill>
              </a:rPr>
              <a:t>以</a:t>
            </a:r>
            <a:r>
              <a:rPr lang="en-US" sz="2000" dirty="0">
                <a:solidFill>
                  <a:srgbClr val="FFFF00"/>
                </a:solidFill>
              </a:rPr>
              <a:t>C</a:t>
            </a:r>
            <a:r>
              <a:rPr lang="zh-TW" altLang="en-US" sz="2000" dirty="0">
                <a:solidFill>
                  <a:srgbClr val="FFFF00"/>
                </a:solidFill>
              </a:rPr>
              <a:t>調為準</a:t>
            </a:r>
            <a:r>
              <a:rPr lang="en-US" sz="2000" dirty="0">
                <a:solidFill>
                  <a:srgbClr val="FFFF00"/>
                </a:solidFill>
              </a:rPr>
              <a:t>,</a:t>
            </a:r>
            <a:r>
              <a:rPr lang="zh-TW" altLang="en-US" sz="2000" dirty="0">
                <a:solidFill>
                  <a:srgbClr val="FFFF00"/>
                </a:solidFill>
              </a:rPr>
              <a:t>低音</a:t>
            </a:r>
            <a:r>
              <a:rPr lang="en-US" sz="2000" dirty="0">
                <a:solidFill>
                  <a:srgbClr val="FFFF00"/>
                </a:solidFill>
              </a:rPr>
              <a:t>A-&gt;</a:t>
            </a:r>
            <a:r>
              <a:rPr lang="zh-TW" altLang="en-US" sz="2000" dirty="0">
                <a:solidFill>
                  <a:srgbClr val="FFFF00"/>
                </a:solidFill>
              </a:rPr>
              <a:t>高音</a:t>
            </a:r>
            <a:r>
              <a:rPr lang="en-US" sz="2000" dirty="0">
                <a:solidFill>
                  <a:srgbClr val="FFFF00"/>
                </a:solidFill>
              </a:rPr>
              <a:t>D</a:t>
            </a:r>
            <a:r>
              <a:rPr lang="en-US" sz="2000" dirty="0"/>
              <a:t>, </a:t>
            </a:r>
            <a:r>
              <a:rPr lang="zh-TW" altLang="en-US" sz="2000" dirty="0"/>
              <a:t>考慮</a:t>
            </a:r>
            <a:r>
              <a:rPr lang="en-US" sz="2000" dirty="0"/>
              <a:t>Transpose Key</a:t>
            </a:r>
            <a:r>
              <a:rPr lang="zh-TW" altLang="en-US" sz="2000" dirty="0"/>
              <a:t>以符合一般人的音域</a:t>
            </a:r>
            <a:r>
              <a:rPr lang="en-US" sz="2000" dirty="0"/>
              <a:t>(</a:t>
            </a:r>
            <a:r>
              <a:rPr lang="zh-TW" altLang="en-US" sz="2000" dirty="0"/>
              <a:t>取材自</a:t>
            </a:r>
            <a:r>
              <a:rPr lang="en-US" sz="2000" dirty="0"/>
              <a:t>”</a:t>
            </a:r>
            <a:r>
              <a:rPr lang="zh-TW" altLang="en-US" sz="2000" dirty="0"/>
              <a:t>張中卓</a:t>
            </a:r>
            <a:r>
              <a:rPr lang="en-US" sz="2000" dirty="0"/>
              <a:t>-</a:t>
            </a:r>
            <a:r>
              <a:rPr lang="zh-TW" altLang="en-US" sz="2000" dirty="0"/>
              <a:t>帶領敬拜的小小心得</a:t>
            </a:r>
            <a:r>
              <a:rPr lang="en-US" sz="2000" dirty="0"/>
              <a:t>”)</a:t>
            </a:r>
          </a:p>
          <a:p>
            <a:pPr lvl="1"/>
            <a:r>
              <a:rPr lang="zh-TW" altLang="en-US" sz="2000" dirty="0"/>
              <a:t>速度，節拍</a:t>
            </a:r>
            <a:r>
              <a:rPr lang="en-US" sz="2000" dirty="0"/>
              <a:t>Tempo, Time/Beats signature</a:t>
            </a:r>
          </a:p>
          <a:p>
            <a:pPr lvl="1"/>
            <a:r>
              <a:rPr lang="zh-TW" altLang="en-US" sz="2000" dirty="0"/>
              <a:t>分析詩歌結構，特別是如何重複樂曲那一部分，如何對樂曲那一段延長或改變速度 等</a:t>
            </a:r>
            <a:r>
              <a:rPr lang="en-US" sz="2000" dirty="0"/>
              <a:t>Structure(can be divided into A, B, C etc., watch any repeat, extended note, etc.)</a:t>
            </a:r>
          </a:p>
          <a:p>
            <a:pPr lvl="1"/>
            <a:r>
              <a:rPr lang="zh-TW" altLang="en-US" sz="2000" dirty="0"/>
              <a:t>配置和聲，編排伴奏</a:t>
            </a:r>
            <a:r>
              <a:rPr lang="en-US" sz="2000" dirty="0"/>
              <a:t>Music/harmony/accompaniment arrangement, particularly if there is only melody without chords, how do we add chords for each measure. Need to understand chord theory. </a:t>
            </a:r>
          </a:p>
          <a:p>
            <a:pPr lvl="1"/>
            <a:r>
              <a:rPr lang="zh-TW" altLang="en-US" sz="2000" dirty="0"/>
              <a:t>詩歌重複唱多次，如何使得每次唱有適當的變化而不單調</a:t>
            </a:r>
            <a:r>
              <a:rPr lang="en-US" sz="2000" dirty="0"/>
              <a:t>If sung multiple times, how to make each time not boring</a:t>
            </a:r>
          </a:p>
          <a:p>
            <a:pPr lvl="1"/>
            <a:r>
              <a:rPr lang="zh-TW" altLang="en-US" sz="2000" dirty="0"/>
              <a:t>有不同調號的詩歌如何適當地連接在一起</a:t>
            </a:r>
            <a:r>
              <a:rPr lang="en-US" sz="2000" dirty="0"/>
              <a:t>How to connect songs before and after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1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詩歌的選擇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75658"/>
            <a:ext cx="8946541" cy="5682342"/>
          </a:xfrm>
        </p:spPr>
        <p:txBody>
          <a:bodyPr>
            <a:normAutofit fontScale="92500"/>
          </a:bodyPr>
          <a:lstStyle/>
          <a:p>
            <a:pPr lvl="0"/>
            <a:r>
              <a:rPr lang="zh-TW" altLang="en-US" sz="2400" dirty="0"/>
              <a:t>如何選擇詩歌</a:t>
            </a:r>
            <a:r>
              <a:rPr lang="en-US" sz="2400" dirty="0"/>
              <a:t>: </a:t>
            </a:r>
          </a:p>
          <a:p>
            <a:pPr lvl="1"/>
            <a:r>
              <a:rPr lang="zh-TW" altLang="en-US" sz="2400" dirty="0"/>
              <a:t>詩歌一定要能先感動自己</a:t>
            </a:r>
            <a:r>
              <a:rPr lang="en-US" sz="2400" dirty="0"/>
              <a:t>,</a:t>
            </a:r>
            <a:r>
              <a:rPr lang="zh-TW" altLang="en-US" sz="2400" dirty="0"/>
              <a:t>不能感動自己的詩歌</a:t>
            </a:r>
            <a:r>
              <a:rPr lang="en-US" sz="2400" dirty="0"/>
              <a:t>,</a:t>
            </a:r>
            <a:r>
              <a:rPr lang="zh-TW" altLang="en-US" sz="2400" dirty="0"/>
              <a:t>不要太期望會眾會被你帶領的詩歌感動</a:t>
            </a:r>
            <a:r>
              <a:rPr lang="en-US" sz="2400" dirty="0"/>
              <a:t>. Worship leader</a:t>
            </a:r>
            <a:r>
              <a:rPr lang="zh-TW" altLang="en-US" sz="2400" dirty="0"/>
              <a:t>可按歌詞</a:t>
            </a:r>
            <a:r>
              <a:rPr lang="en-US" sz="2400" dirty="0"/>
              <a:t>,</a:t>
            </a:r>
            <a:r>
              <a:rPr lang="zh-TW" altLang="en-US" sz="2400" dirty="0"/>
              <a:t>經文</a:t>
            </a:r>
            <a:r>
              <a:rPr lang="en-US" sz="2400" dirty="0"/>
              <a:t>,</a:t>
            </a:r>
            <a:r>
              <a:rPr lang="zh-TW" altLang="en-US" sz="2400" dirty="0"/>
              <a:t>或參考詞曲作者創作此歌的背景幫助自己融入詩歌的原創情感</a:t>
            </a:r>
            <a:endParaRPr lang="en-US" sz="2400" dirty="0"/>
          </a:p>
          <a:p>
            <a:pPr lvl="2"/>
            <a:r>
              <a:rPr lang="zh-TW" altLang="en-US" sz="2400" dirty="0"/>
              <a:t>注意詩歌所引用的經文</a:t>
            </a:r>
            <a:endParaRPr lang="en-US" sz="2400" dirty="0"/>
          </a:p>
          <a:p>
            <a:pPr lvl="1"/>
            <a:r>
              <a:rPr lang="zh-TW" altLang="en-US" sz="2400" dirty="0"/>
              <a:t>預先得到講員信息大綱</a:t>
            </a:r>
            <a:r>
              <a:rPr lang="en-US" sz="2400" dirty="0"/>
              <a:t>,</a:t>
            </a:r>
            <a:r>
              <a:rPr lang="zh-TW" altLang="en-US" sz="2400" dirty="0"/>
              <a:t>可幫助作為選歌主題的參考</a:t>
            </a:r>
            <a:r>
              <a:rPr lang="en-US" sz="2400" dirty="0"/>
              <a:t>.</a:t>
            </a:r>
            <a:r>
              <a:rPr lang="zh-TW" altLang="en-US" sz="2400" dirty="0"/>
              <a:t>一般主日崇拜可選用敬拜</a:t>
            </a:r>
            <a:r>
              <a:rPr lang="en-US" sz="2400" dirty="0"/>
              <a:t>,</a:t>
            </a:r>
            <a:r>
              <a:rPr lang="zh-TW" altLang="en-US" sz="2400" dirty="0"/>
              <a:t>讚美</a:t>
            </a:r>
            <a:r>
              <a:rPr lang="en-US" sz="2400" dirty="0"/>
              <a:t>,</a:t>
            </a:r>
            <a:r>
              <a:rPr lang="zh-TW" altLang="en-US" sz="2400" dirty="0"/>
              <a:t>感謝或頌揚彰顯神屬性的詩歌</a:t>
            </a:r>
            <a:r>
              <a:rPr lang="en-US" sz="2400" dirty="0"/>
              <a:t>.</a:t>
            </a:r>
            <a:r>
              <a:rPr lang="zh-TW" altLang="en-US" sz="2400" dirty="0"/>
              <a:t>團契中使用可較多彈性</a:t>
            </a:r>
            <a:r>
              <a:rPr lang="en-US" sz="2400" dirty="0"/>
              <a:t>,</a:t>
            </a:r>
            <a:r>
              <a:rPr lang="zh-TW" altLang="en-US" sz="2400" dirty="0"/>
              <a:t>例如</a:t>
            </a:r>
            <a:r>
              <a:rPr lang="en-US" sz="2400" dirty="0"/>
              <a:t>:</a:t>
            </a:r>
            <a:r>
              <a:rPr lang="zh-TW" altLang="en-US" sz="2400" dirty="0"/>
              <a:t>福音或培靈或抒發個人情感等</a:t>
            </a:r>
            <a:endParaRPr lang="en-US" sz="2400" dirty="0"/>
          </a:p>
          <a:p>
            <a:pPr lvl="2"/>
            <a:r>
              <a:rPr lang="zh-TW" altLang="en-US" sz="2400" dirty="0"/>
              <a:t>有聖經，神學上爭端的詩歌要避免，若有疑問請教牧師來認可</a:t>
            </a:r>
            <a:endParaRPr lang="en-US" sz="2400" dirty="0"/>
          </a:p>
          <a:p>
            <a:pPr lvl="1"/>
            <a:r>
              <a:rPr lang="zh-TW" altLang="en-US" sz="2400" dirty="0">
                <a:solidFill>
                  <a:srgbClr val="FFFF00"/>
                </a:solidFill>
              </a:rPr>
              <a:t>傳統詩歌或現代</a:t>
            </a:r>
            <a:r>
              <a:rPr lang="zh-TW" altLang="en-US" sz="2400" dirty="0" smtClean="0">
                <a:solidFill>
                  <a:srgbClr val="FFFF00"/>
                </a:solidFill>
              </a:rPr>
              <a:t>詩歌？</a:t>
            </a:r>
            <a:endParaRPr lang="en-US" altLang="zh-TW" sz="2400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sz="2400" dirty="0"/>
              <a:t>按帶領會眾的需要</a:t>
            </a:r>
            <a:r>
              <a:rPr lang="en-US" sz="2400" dirty="0"/>
              <a:t>,</a:t>
            </a:r>
            <a:r>
              <a:rPr lang="zh-TW" altLang="en-US" sz="2400" dirty="0"/>
              <a:t>但有時會眾需要新的嘗試與教育</a:t>
            </a:r>
            <a:r>
              <a:rPr lang="en-US" sz="2400" dirty="0"/>
              <a:t>,</a:t>
            </a:r>
            <a:r>
              <a:rPr lang="zh-TW" altLang="en-US" sz="2400" dirty="0"/>
              <a:t>也能透過一段時間的調整而適應</a:t>
            </a:r>
            <a:r>
              <a:rPr lang="en-US" sz="2400" dirty="0"/>
              <a:t>.</a:t>
            </a:r>
            <a:r>
              <a:rPr lang="zh-TW" altLang="en-US" sz="2400" dirty="0"/>
              <a:t>但新詩歌宜一首</a:t>
            </a:r>
            <a:r>
              <a:rPr lang="en-US" sz="2400" dirty="0"/>
              <a:t>(</a:t>
            </a:r>
            <a:r>
              <a:rPr lang="zh-TW" altLang="en-US" sz="2400" dirty="0"/>
              <a:t>若以全部三首為例</a:t>
            </a:r>
            <a:r>
              <a:rPr lang="en-US" sz="2400" dirty="0"/>
              <a:t>),</a:t>
            </a:r>
            <a:r>
              <a:rPr lang="zh-TW" altLang="en-US" sz="2400" dirty="0"/>
              <a:t>若可能</a:t>
            </a:r>
            <a:r>
              <a:rPr lang="en-US" sz="2400" dirty="0"/>
              <a:t>,</a:t>
            </a:r>
            <a:r>
              <a:rPr lang="zh-TW" altLang="en-US" sz="2400" dirty="0"/>
              <a:t>盡量能在短時間再帶領此首新歌</a:t>
            </a:r>
            <a:r>
              <a:rPr lang="en-US" sz="2400" dirty="0"/>
              <a:t>,</a:t>
            </a:r>
            <a:r>
              <a:rPr lang="zh-TW" altLang="en-US" sz="2400" dirty="0"/>
              <a:t>可幫助加強印象與熟悉度</a:t>
            </a:r>
            <a:endParaRPr lang="en-US" sz="2400" dirty="0"/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8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zh-TW" altLang="en-US" b="1" i="1" dirty="0"/>
              <a:t>詩歌的選擇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700265"/>
            <a:ext cx="11875324" cy="6074229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zh-TW" altLang="en-US" sz="7200" dirty="0"/>
              <a:t>傳統詩歌在加快速度</a:t>
            </a:r>
            <a:r>
              <a:rPr lang="en-US" sz="7200" dirty="0"/>
              <a:t>,</a:t>
            </a:r>
            <a:r>
              <a:rPr lang="zh-TW" altLang="en-US" sz="7200" dirty="0"/>
              <a:t>並且以新的伴奏</a:t>
            </a:r>
            <a:r>
              <a:rPr lang="en-US" sz="7200" dirty="0"/>
              <a:t>,</a:t>
            </a:r>
            <a:r>
              <a:rPr lang="zh-TW" altLang="en-US" sz="7200" dirty="0"/>
              <a:t>會給人全新的感覺</a:t>
            </a:r>
            <a:r>
              <a:rPr lang="en-US" sz="7200" dirty="0"/>
              <a:t>; </a:t>
            </a:r>
            <a:r>
              <a:rPr lang="zh-TW" altLang="en-US" sz="7200" dirty="0"/>
              <a:t>可以嘗試用下節的</a:t>
            </a:r>
            <a:r>
              <a:rPr lang="en-US" sz="7200" dirty="0"/>
              <a:t>” </a:t>
            </a:r>
            <a:r>
              <a:rPr lang="zh-TW" altLang="en-US" sz="7200" dirty="0"/>
              <a:t>詩歌可以組曲</a:t>
            </a:r>
            <a:r>
              <a:rPr lang="en-US" sz="7200" dirty="0"/>
              <a:t>(Medley)</a:t>
            </a:r>
            <a:r>
              <a:rPr lang="zh-TW" altLang="en-US" sz="7200" dirty="0"/>
              <a:t>方式連結</a:t>
            </a:r>
            <a:r>
              <a:rPr lang="en-US" sz="7200" dirty="0"/>
              <a:t>”, </a:t>
            </a:r>
            <a:r>
              <a:rPr lang="zh-TW" altLang="en-US" sz="7200" dirty="0"/>
              <a:t>將傳統詩歌和現代詩歌串連在一起不間斷</a:t>
            </a:r>
            <a:r>
              <a:rPr lang="en-US" sz="7200" dirty="0"/>
              <a:t>,</a:t>
            </a:r>
            <a:r>
              <a:rPr lang="zh-TW" altLang="en-US" sz="7200" dirty="0"/>
              <a:t>可給會眾一個驚喜</a:t>
            </a:r>
            <a:endParaRPr lang="en-US" sz="7200" dirty="0"/>
          </a:p>
          <a:p>
            <a:pPr lvl="1"/>
            <a:r>
              <a:rPr lang="zh-TW" altLang="en-US" sz="7200" dirty="0"/>
              <a:t>試想自己是會眾</a:t>
            </a:r>
            <a:r>
              <a:rPr lang="en-US" sz="7200" dirty="0"/>
              <a:t>,</a:t>
            </a:r>
            <a:r>
              <a:rPr lang="zh-TW" altLang="en-US" sz="7200" dirty="0"/>
              <a:t>怎樣的詩歌或情景會很容易被打動</a:t>
            </a:r>
            <a:r>
              <a:rPr lang="en-US" sz="7200" dirty="0"/>
              <a:t>(Ex. “</a:t>
            </a:r>
            <a:r>
              <a:rPr lang="zh-TW" altLang="en-US" sz="7200" dirty="0"/>
              <a:t>唯有主耶穌的寶血</a:t>
            </a:r>
            <a:r>
              <a:rPr lang="en-US" sz="7200" dirty="0"/>
              <a:t>”-&gt;</a:t>
            </a:r>
            <a:r>
              <a:rPr lang="zh-TW" altLang="en-US" sz="7200" dirty="0"/>
              <a:t>可用啟應</a:t>
            </a:r>
            <a:r>
              <a:rPr lang="en-US" sz="7200" dirty="0"/>
              <a:t>,</a:t>
            </a:r>
            <a:r>
              <a:rPr lang="zh-TW" altLang="en-US" sz="7200" dirty="0"/>
              <a:t>或啟應再加手勢分兩邊</a:t>
            </a:r>
            <a:r>
              <a:rPr lang="en-US" sz="7200" dirty="0"/>
              <a:t>-</a:t>
            </a:r>
            <a:r>
              <a:rPr lang="zh-TW" altLang="en-US" sz="7200" dirty="0"/>
              <a:t>左邊</a:t>
            </a:r>
            <a:r>
              <a:rPr lang="en-US" sz="7200" dirty="0"/>
              <a:t>(</a:t>
            </a:r>
            <a:r>
              <a:rPr lang="zh-TW" altLang="en-US" sz="7200" dirty="0"/>
              <a:t>或男生</a:t>
            </a:r>
            <a:r>
              <a:rPr lang="en-US" sz="7200" dirty="0"/>
              <a:t>)--&gt;</a:t>
            </a:r>
            <a:r>
              <a:rPr lang="zh-TW" altLang="en-US" sz="7200" dirty="0"/>
              <a:t>豎拇指</a:t>
            </a:r>
            <a:r>
              <a:rPr lang="en-US" sz="7200" dirty="0"/>
              <a:t>(</a:t>
            </a:r>
            <a:r>
              <a:rPr lang="zh-TW" altLang="en-US" sz="7200" dirty="0"/>
              <a:t>基督精兵</a:t>
            </a:r>
            <a:r>
              <a:rPr lang="en-US" sz="7200" dirty="0"/>
              <a:t>);</a:t>
            </a:r>
            <a:r>
              <a:rPr lang="zh-TW" altLang="en-US" sz="7200" dirty="0"/>
              <a:t>右邊</a:t>
            </a:r>
            <a:r>
              <a:rPr lang="en-US" sz="7200" dirty="0"/>
              <a:t>(</a:t>
            </a:r>
            <a:r>
              <a:rPr lang="zh-TW" altLang="en-US" sz="7200" dirty="0"/>
              <a:t>或女生</a:t>
            </a:r>
            <a:r>
              <a:rPr lang="en-US" sz="7200" dirty="0"/>
              <a:t>)--&gt;V</a:t>
            </a:r>
            <a:r>
              <a:rPr lang="zh-TW" altLang="en-US" sz="7200" dirty="0"/>
              <a:t>字型勝利手勢</a:t>
            </a:r>
            <a:r>
              <a:rPr lang="en-US" sz="7200" dirty="0"/>
              <a:t>(</a:t>
            </a:r>
            <a:r>
              <a:rPr lang="zh-TW" altLang="en-US" sz="7200" dirty="0"/>
              <a:t>得勝基督徒</a:t>
            </a:r>
            <a:r>
              <a:rPr lang="en-US" sz="7200" dirty="0"/>
              <a:t>), </a:t>
            </a:r>
            <a:r>
              <a:rPr lang="zh-TW" altLang="en-US" sz="7200" dirty="0"/>
              <a:t>再兩邊對調</a:t>
            </a:r>
            <a:r>
              <a:rPr lang="en-US" sz="7200" dirty="0"/>
              <a:t>,</a:t>
            </a:r>
            <a:r>
              <a:rPr lang="zh-TW" altLang="en-US" sz="7200" dirty="0"/>
              <a:t>手口腦並用</a:t>
            </a:r>
            <a:r>
              <a:rPr lang="en-US" sz="7200" dirty="0"/>
              <a:t>)</a:t>
            </a:r>
          </a:p>
          <a:p>
            <a:pPr lvl="1"/>
            <a:r>
              <a:rPr lang="zh-TW" altLang="en-US" sz="7200" dirty="0"/>
              <a:t>一般可以輕快詩歌為先</a:t>
            </a:r>
            <a:r>
              <a:rPr lang="en-US" sz="7200" dirty="0"/>
              <a:t>,</a:t>
            </a:r>
            <a:r>
              <a:rPr lang="zh-TW" altLang="en-US" sz="7200" dirty="0"/>
              <a:t>慢詩歌為後</a:t>
            </a:r>
            <a:r>
              <a:rPr lang="en-US" sz="7200" dirty="0"/>
              <a:t>,</a:t>
            </a:r>
            <a:r>
              <a:rPr lang="zh-TW" altLang="en-US" sz="7200" dirty="0"/>
              <a:t>但也不是絕對</a:t>
            </a:r>
            <a:endParaRPr lang="en-US" sz="7200" dirty="0"/>
          </a:p>
          <a:p>
            <a:pPr lvl="1"/>
            <a:r>
              <a:rPr lang="zh-TW" altLang="en-US" sz="7200" dirty="0"/>
              <a:t>往哪裡找歌？（請尊重詩歌版權）</a:t>
            </a:r>
            <a:endParaRPr lang="en-US" sz="7200" dirty="0"/>
          </a:p>
          <a:p>
            <a:pPr lvl="2"/>
            <a:r>
              <a:rPr lang="zh-TW" altLang="en-US" sz="7200" dirty="0"/>
              <a:t>敬拜讚美樂團的詩歌</a:t>
            </a:r>
            <a:r>
              <a:rPr lang="en-US" sz="7200" dirty="0"/>
              <a:t>CD/</a:t>
            </a:r>
            <a:r>
              <a:rPr lang="zh-TW" altLang="en-US" sz="7200" dirty="0" smtClean="0"/>
              <a:t>歌本</a:t>
            </a:r>
            <a:r>
              <a:rPr lang="en-US" altLang="zh-TW" sz="7200" dirty="0" smtClean="0"/>
              <a:t>(</a:t>
            </a:r>
            <a:r>
              <a:rPr lang="zh-TW" altLang="en-US" sz="7200" dirty="0" smtClean="0"/>
              <a:t>可跟證主接洽</a:t>
            </a:r>
            <a:r>
              <a:rPr lang="en-US" altLang="zh-TW" sz="7200" dirty="0" smtClean="0"/>
              <a:t>)</a:t>
            </a:r>
            <a:endParaRPr lang="en-US" sz="7200" dirty="0"/>
          </a:p>
          <a:p>
            <a:pPr lvl="2"/>
            <a:r>
              <a:rPr lang="en-US" sz="7200" dirty="0" err="1" smtClean="0"/>
              <a:t>Sop.org</a:t>
            </a:r>
            <a:r>
              <a:rPr lang="en-US" sz="7200" dirty="0" smtClean="0"/>
              <a:t>, </a:t>
            </a:r>
            <a:r>
              <a:rPr lang="en-US" sz="7200" dirty="0" err="1" smtClean="0"/>
              <a:t>momh.org,CCLI</a:t>
            </a:r>
            <a:r>
              <a:rPr lang="en-US" sz="7200" dirty="0" smtClean="0"/>
              <a:t>, </a:t>
            </a:r>
            <a:r>
              <a:rPr lang="en-US" sz="7200" dirty="0"/>
              <a:t>Google </a:t>
            </a:r>
            <a:r>
              <a:rPr lang="en-US" sz="7200" dirty="0" smtClean="0"/>
              <a:t>search(</a:t>
            </a:r>
            <a:r>
              <a:rPr lang="en-US" sz="7200" dirty="0" err="1" smtClean="0"/>
              <a:t>images.google.com</a:t>
            </a:r>
            <a:r>
              <a:rPr lang="en-US" sz="7200" dirty="0" smtClean="0"/>
              <a:t>/),</a:t>
            </a:r>
            <a:r>
              <a:rPr lang="zh-TW" altLang="en-US" sz="7200" dirty="0" smtClean="0"/>
              <a:t>教會的敬拜主領</a:t>
            </a:r>
            <a:r>
              <a:rPr lang="en-US" altLang="zh-TW" sz="7200" dirty="0" smtClean="0"/>
              <a:t>, </a:t>
            </a:r>
            <a:r>
              <a:rPr lang="zh-TW" altLang="en-US" sz="7200" dirty="0" smtClean="0"/>
              <a:t>教會</a:t>
            </a:r>
            <a:r>
              <a:rPr lang="zh-TW" altLang="en-US" sz="7200" dirty="0"/>
              <a:t>秘書（可儘量用簡譜）</a:t>
            </a:r>
            <a:endParaRPr lang="en-US" sz="7200" dirty="0"/>
          </a:p>
          <a:p>
            <a:pPr lvl="2"/>
            <a:r>
              <a:rPr lang="en-US" sz="7200" dirty="0" err="1"/>
              <a:t>Youtube</a:t>
            </a:r>
            <a:endParaRPr lang="en-US" sz="7200" dirty="0"/>
          </a:p>
          <a:p>
            <a:pPr lvl="2"/>
            <a:r>
              <a:rPr lang="zh-TW" altLang="en-US" sz="7200" dirty="0"/>
              <a:t>樂譜：可買現成的樂團歌譜。簡譜或五線譜？</a:t>
            </a:r>
            <a:r>
              <a:rPr lang="zh-TW" altLang="en-US" sz="7200" dirty="0">
                <a:solidFill>
                  <a:srgbClr val="FFFF00"/>
                </a:solidFill>
              </a:rPr>
              <a:t>要適合一般人音域，要不然考慮</a:t>
            </a:r>
            <a:r>
              <a:rPr lang="zh-TW" altLang="en-US" sz="7200" dirty="0" smtClean="0">
                <a:solidFill>
                  <a:srgbClr val="FFFF00"/>
                </a:solidFill>
              </a:rPr>
              <a:t>移調</a:t>
            </a:r>
            <a:r>
              <a:rPr lang="en-US" altLang="zh-TW" sz="7200" dirty="0" smtClean="0">
                <a:solidFill>
                  <a:srgbClr val="FFFF00"/>
                </a:solidFill>
              </a:rPr>
              <a:t>/</a:t>
            </a:r>
            <a:r>
              <a:rPr lang="zh-TW" altLang="en-US" sz="7200" dirty="0" smtClean="0">
                <a:solidFill>
                  <a:srgbClr val="FFFF00"/>
                </a:solidFill>
              </a:rPr>
              <a:t>轉調</a:t>
            </a:r>
            <a:endParaRPr lang="en-US" sz="7200" dirty="0">
              <a:solidFill>
                <a:srgbClr val="FFFF00"/>
              </a:solidFill>
            </a:endParaRPr>
          </a:p>
          <a:p>
            <a:pPr lvl="3"/>
            <a:r>
              <a:rPr lang="zh-TW" altLang="en-US" sz="7200" dirty="0" smtClean="0"/>
              <a:t>簡譜適合大眾</a:t>
            </a:r>
            <a:endParaRPr lang="en-US" altLang="zh-TW" sz="7200" dirty="0" smtClean="0"/>
          </a:p>
          <a:p>
            <a:pPr lvl="3"/>
            <a:r>
              <a:rPr lang="zh-TW" altLang="en-US" sz="7200" dirty="0" smtClean="0"/>
              <a:t>五線譜適合司琴一般</a:t>
            </a:r>
            <a:endParaRPr lang="en-US" sz="7200" dirty="0"/>
          </a:p>
          <a:p>
            <a:pPr lvl="2"/>
            <a:r>
              <a:rPr lang="zh-TW" altLang="en-US" sz="7200" dirty="0"/>
              <a:t>若無現場</a:t>
            </a:r>
            <a:r>
              <a:rPr lang="en-US" sz="7200" dirty="0"/>
              <a:t>Live</a:t>
            </a:r>
            <a:r>
              <a:rPr lang="zh-TW" altLang="en-US" sz="7200" dirty="0"/>
              <a:t>樂器（鋼琴，吉他）伴奏怎麼辦？用</a:t>
            </a:r>
            <a:r>
              <a:rPr lang="en-US" sz="7200" dirty="0" err="1"/>
              <a:t>Youtube</a:t>
            </a:r>
            <a:r>
              <a:rPr lang="en-US" sz="7200" dirty="0"/>
              <a:t>, </a:t>
            </a:r>
            <a:r>
              <a:rPr lang="en-US" sz="7200" dirty="0" smtClean="0"/>
              <a:t>Mp3/Mp4</a:t>
            </a:r>
            <a:r>
              <a:rPr lang="zh-TW" altLang="en-US" sz="7200" dirty="0" smtClean="0"/>
              <a:t>可以嗎</a:t>
            </a:r>
            <a:r>
              <a:rPr lang="zh-TW" altLang="en-US" sz="7200" dirty="0" smtClean="0"/>
              <a:t> ？</a:t>
            </a:r>
            <a:endParaRPr lang="en-US" altLang="zh-TW" sz="7200" dirty="0" smtClean="0"/>
          </a:p>
          <a:p>
            <a:pPr lvl="3"/>
            <a:r>
              <a:rPr lang="zh-TW" altLang="en-US" sz="7200" dirty="0" smtClean="0"/>
              <a:t>缺點是：</a:t>
            </a:r>
            <a:endParaRPr lang="en-US" sz="7200" dirty="0"/>
          </a:p>
          <a:p>
            <a:pPr lvl="4"/>
            <a:r>
              <a:rPr lang="zh-TW" altLang="en-US" sz="7200" dirty="0"/>
              <a:t>無法更改音樂速度</a:t>
            </a:r>
            <a:endParaRPr lang="en-US" sz="7200" dirty="0"/>
          </a:p>
          <a:p>
            <a:pPr lvl="4"/>
            <a:r>
              <a:rPr lang="zh-TW" altLang="en-US" sz="7200" dirty="0"/>
              <a:t>無法更改音域（可用</a:t>
            </a:r>
            <a:r>
              <a:rPr lang="en-US" sz="7200" dirty="0"/>
              <a:t>Pitch Adjustor Tool: http://</a:t>
            </a:r>
            <a:r>
              <a:rPr lang="en-US" sz="7200" dirty="0" err="1"/>
              <a:t>onlinetonegenerator.com</a:t>
            </a:r>
            <a:r>
              <a:rPr lang="en-US" sz="7200" dirty="0"/>
              <a:t>/pitch-</a:t>
            </a:r>
            <a:r>
              <a:rPr lang="en-US" sz="7200" dirty="0" err="1"/>
              <a:t>shifter.html</a:t>
            </a:r>
            <a:r>
              <a:rPr lang="zh-TW" altLang="en-US" sz="7200" dirty="0"/>
              <a:t>）</a:t>
            </a:r>
            <a:endParaRPr lang="en-US" sz="7200" dirty="0"/>
          </a:p>
          <a:p>
            <a:pPr lvl="4"/>
            <a:r>
              <a:rPr lang="zh-TW" altLang="en-US" sz="7200" dirty="0"/>
              <a:t>無法更改重複音樂那一部份</a:t>
            </a:r>
            <a:endParaRPr lang="en-US" sz="72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2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6458"/>
            <a:ext cx="9404723" cy="1400530"/>
          </a:xfrm>
        </p:spPr>
        <p:txBody>
          <a:bodyPr/>
          <a:lstStyle/>
          <a:p>
            <a:r>
              <a:rPr lang="zh-TW" altLang="en-US" b="1" i="1" dirty="0"/>
              <a:t>詩歌的帶領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9" y="795647"/>
            <a:ext cx="11269683" cy="606235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dirty="0"/>
              <a:t>氣氛是可以營造的</a:t>
            </a:r>
            <a:r>
              <a:rPr lang="en-US" dirty="0"/>
              <a:t>(</a:t>
            </a:r>
            <a:r>
              <a:rPr lang="zh-TW" altLang="en-US" dirty="0"/>
              <a:t>特別是利用詩歌中的音樂部分來作變化運用</a:t>
            </a:r>
            <a:r>
              <a:rPr lang="en-US" dirty="0"/>
              <a:t>);</a:t>
            </a:r>
            <a:r>
              <a:rPr lang="zh-TW" altLang="en-US" dirty="0"/>
              <a:t>適當的氣氛可以幫助釋放</a:t>
            </a:r>
            <a:r>
              <a:rPr lang="en-US" dirty="0"/>
              <a:t>,</a:t>
            </a:r>
            <a:r>
              <a:rPr lang="zh-TW" altLang="en-US" dirty="0"/>
              <a:t>打開人心</a:t>
            </a:r>
            <a:r>
              <a:rPr lang="en-US" dirty="0"/>
              <a:t>,</a:t>
            </a:r>
            <a:r>
              <a:rPr lang="zh-TW" altLang="en-US" dirty="0"/>
              <a:t>作為預備讓聖靈進入打動人心的前置工作</a:t>
            </a:r>
            <a:endParaRPr lang="en-US" dirty="0"/>
          </a:p>
          <a:p>
            <a:pPr lvl="0"/>
            <a:r>
              <a:rPr lang="zh-TW" altLang="en-US" dirty="0"/>
              <a:t>詩歌的進行與</a:t>
            </a:r>
            <a:r>
              <a:rPr lang="zh-TW" altLang="en-US" dirty="0" smtClean="0"/>
              <a:t>連接</a:t>
            </a:r>
            <a:endParaRPr lang="en-US" altLang="zh-TW" dirty="0" smtClean="0"/>
          </a:p>
          <a:p>
            <a:pPr lvl="1"/>
            <a:r>
              <a:rPr lang="zh-TW" altLang="en-US" dirty="0"/>
              <a:t>詩歌之前的破冰</a:t>
            </a:r>
            <a:r>
              <a:rPr lang="en-US" dirty="0"/>
              <a:t>,</a:t>
            </a:r>
            <a:r>
              <a:rPr lang="zh-TW" altLang="en-US" dirty="0"/>
              <a:t>能讓會眾放輕鬆</a:t>
            </a:r>
            <a:r>
              <a:rPr lang="en-US" dirty="0"/>
              <a:t>,</a:t>
            </a:r>
            <a:r>
              <a:rPr lang="zh-TW" altLang="en-US" dirty="0"/>
              <a:t>預備好敬拜</a:t>
            </a:r>
            <a:endParaRPr lang="en-US" dirty="0"/>
          </a:p>
          <a:p>
            <a:pPr lvl="1"/>
            <a:r>
              <a:rPr lang="zh-TW" altLang="en-US" dirty="0"/>
              <a:t>多激勵</a:t>
            </a:r>
            <a:r>
              <a:rPr lang="en-US" dirty="0"/>
              <a:t>,</a:t>
            </a:r>
            <a:r>
              <a:rPr lang="zh-TW" altLang="en-US" dirty="0"/>
              <a:t>鼓勵的話語</a:t>
            </a:r>
            <a:r>
              <a:rPr lang="en-US" dirty="0"/>
              <a:t>;</a:t>
            </a:r>
            <a:r>
              <a:rPr lang="zh-TW" altLang="en-US" dirty="0"/>
              <a:t>少責備</a:t>
            </a:r>
            <a:r>
              <a:rPr lang="en-US" dirty="0"/>
              <a:t>,</a:t>
            </a:r>
            <a:r>
              <a:rPr lang="zh-TW" altLang="en-US" dirty="0"/>
              <a:t>少</a:t>
            </a:r>
            <a:r>
              <a:rPr lang="en-US" dirty="0"/>
              <a:t>discourage</a:t>
            </a:r>
          </a:p>
          <a:p>
            <a:pPr lvl="1"/>
            <a:r>
              <a:rPr lang="zh-TW" altLang="en-US" dirty="0"/>
              <a:t>引導會眾將注意力單單集中在神</a:t>
            </a:r>
            <a:r>
              <a:rPr lang="en-US" dirty="0"/>
              <a:t>; </a:t>
            </a:r>
            <a:r>
              <a:rPr lang="zh-TW" altLang="en-US" dirty="0"/>
              <a:t>例如</a:t>
            </a:r>
            <a:r>
              <a:rPr lang="en-US" dirty="0"/>
              <a:t>,</a:t>
            </a:r>
            <a:r>
              <a:rPr lang="zh-TW" altLang="en-US" dirty="0"/>
              <a:t>加入</a:t>
            </a:r>
            <a:r>
              <a:rPr lang="en-US" dirty="0"/>
              <a:t>”</a:t>
            </a:r>
            <a:r>
              <a:rPr lang="zh-TW" altLang="en-US" dirty="0"/>
              <a:t>來對神說</a:t>
            </a:r>
            <a:r>
              <a:rPr lang="en-US" dirty="0"/>
              <a:t>,</a:t>
            </a:r>
            <a:r>
              <a:rPr lang="zh-TW" altLang="en-US" dirty="0"/>
              <a:t>來對神唱</a:t>
            </a:r>
            <a:r>
              <a:rPr lang="en-US" dirty="0"/>
              <a:t>”.</a:t>
            </a:r>
          </a:p>
          <a:p>
            <a:pPr lvl="1"/>
            <a:r>
              <a:rPr lang="zh-TW" altLang="en-US" dirty="0"/>
              <a:t>前奏</a:t>
            </a:r>
            <a:r>
              <a:rPr lang="en-US" dirty="0"/>
              <a:t>(</a:t>
            </a:r>
            <a:r>
              <a:rPr lang="zh-TW" altLang="en-US" dirty="0"/>
              <a:t>可請司琴彈副歌</a:t>
            </a:r>
            <a:r>
              <a:rPr lang="en-US" dirty="0"/>
              <a:t>,</a:t>
            </a:r>
            <a:r>
              <a:rPr lang="zh-TW" altLang="en-US" dirty="0"/>
              <a:t>第一句或最後一句當前奏</a:t>
            </a:r>
            <a:r>
              <a:rPr lang="en-US" dirty="0"/>
              <a:t>),</a:t>
            </a:r>
            <a:r>
              <a:rPr lang="zh-TW" altLang="en-US" dirty="0"/>
              <a:t>間奏</a:t>
            </a:r>
            <a:r>
              <a:rPr lang="en-US" dirty="0"/>
              <a:t>,</a:t>
            </a:r>
            <a:r>
              <a:rPr lang="zh-TW" altLang="en-US" dirty="0"/>
              <a:t>尾奏</a:t>
            </a:r>
            <a:endParaRPr lang="en-US" dirty="0"/>
          </a:p>
          <a:p>
            <a:pPr lvl="1"/>
            <a:r>
              <a:rPr lang="zh-TW" altLang="en-US" dirty="0"/>
              <a:t>詩歌可以組曲</a:t>
            </a:r>
            <a:r>
              <a:rPr lang="en-US" dirty="0"/>
              <a:t>(Medley)</a:t>
            </a:r>
            <a:r>
              <a:rPr lang="zh-TW" altLang="en-US" dirty="0"/>
              <a:t>方式連結</a:t>
            </a:r>
            <a:r>
              <a:rPr lang="en-US" dirty="0"/>
              <a:t>(</a:t>
            </a:r>
            <a:r>
              <a:rPr lang="zh-TW" altLang="en-US" dirty="0"/>
              <a:t>相同主題</a:t>
            </a:r>
            <a:r>
              <a:rPr lang="en-US" dirty="0"/>
              <a:t>,</a:t>
            </a:r>
            <a:r>
              <a:rPr lang="zh-TW" altLang="en-US" dirty="0"/>
              <a:t>相同節奏</a:t>
            </a:r>
            <a:r>
              <a:rPr lang="en-US" dirty="0"/>
              <a:t>,</a:t>
            </a:r>
            <a:r>
              <a:rPr lang="zh-TW" altLang="en-US" dirty="0"/>
              <a:t>或幾首詩歌串連帶出某種信息方向等</a:t>
            </a:r>
            <a:r>
              <a:rPr lang="en-US" dirty="0"/>
              <a:t>),</a:t>
            </a:r>
            <a:r>
              <a:rPr lang="zh-TW" altLang="en-US" dirty="0"/>
              <a:t>可如行雲流水</a:t>
            </a:r>
            <a:r>
              <a:rPr lang="en-US" dirty="0"/>
              <a:t>,</a:t>
            </a:r>
            <a:r>
              <a:rPr lang="zh-TW" altLang="en-US" dirty="0"/>
              <a:t>盡量不要中斷</a:t>
            </a:r>
            <a:r>
              <a:rPr lang="en-US" dirty="0"/>
              <a:t>, </a:t>
            </a:r>
            <a:r>
              <a:rPr lang="zh-TW" altLang="en-US" dirty="0"/>
              <a:t>讓詩歌說話</a:t>
            </a:r>
            <a:r>
              <a:rPr lang="en-US" dirty="0"/>
              <a:t>,</a:t>
            </a:r>
            <a:r>
              <a:rPr lang="zh-TW" altLang="en-US" dirty="0"/>
              <a:t>帶出信息</a:t>
            </a:r>
            <a:r>
              <a:rPr lang="en-US" dirty="0"/>
              <a:t>;</a:t>
            </a:r>
            <a:r>
              <a:rPr lang="zh-TW" altLang="en-US" dirty="0"/>
              <a:t>若非得加入信息</a:t>
            </a:r>
            <a:r>
              <a:rPr lang="en-US" dirty="0"/>
              <a:t>,</a:t>
            </a:r>
            <a:r>
              <a:rPr lang="zh-TW" altLang="en-US" dirty="0"/>
              <a:t>也勿太長</a:t>
            </a:r>
            <a:r>
              <a:rPr lang="en-US" dirty="0"/>
              <a:t>,</a:t>
            </a:r>
            <a:r>
              <a:rPr lang="zh-TW" altLang="en-US" dirty="0"/>
              <a:t>且只與該首或以下所帶領的詩歌相關</a:t>
            </a:r>
            <a:endParaRPr lang="en-US" dirty="0"/>
          </a:p>
          <a:p>
            <a:pPr lvl="1"/>
            <a:r>
              <a:rPr lang="zh-TW" altLang="en-US" dirty="0">
                <a:solidFill>
                  <a:srgbClr val="FFFF00"/>
                </a:solidFill>
              </a:rPr>
              <a:t>如何讓幾首詩歌串連起來無中斷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組曲</a:t>
            </a:r>
            <a:r>
              <a:rPr lang="en-US" dirty="0">
                <a:solidFill>
                  <a:srgbClr val="FFFF00"/>
                </a:solidFill>
              </a:rPr>
              <a:t>;Medley</a:t>
            </a:r>
            <a:r>
              <a:rPr lang="en-US" dirty="0" smtClean="0">
                <a:solidFill>
                  <a:srgbClr val="FFFF00"/>
                </a:solidFill>
              </a:rPr>
              <a:t>):</a:t>
            </a:r>
          </a:p>
          <a:p>
            <a:pPr lvl="2"/>
            <a:r>
              <a:rPr lang="zh-TW" altLang="en-US" dirty="0"/>
              <a:t>選同樣</a:t>
            </a:r>
            <a:r>
              <a:rPr lang="en-US" dirty="0"/>
              <a:t>Key</a:t>
            </a:r>
            <a:r>
              <a:rPr lang="zh-TW" altLang="en-US" dirty="0"/>
              <a:t>的</a:t>
            </a:r>
            <a:r>
              <a:rPr lang="zh-TW" altLang="en-US" dirty="0" smtClean="0"/>
              <a:t>詩歌</a:t>
            </a:r>
            <a:endParaRPr lang="en-US" altLang="zh-TW" dirty="0" smtClean="0"/>
          </a:p>
          <a:p>
            <a:pPr lvl="2"/>
            <a:r>
              <a:rPr lang="en-US" dirty="0"/>
              <a:t>Key </a:t>
            </a:r>
            <a:r>
              <a:rPr lang="en-US" dirty="0" smtClean="0"/>
              <a:t>Transpose</a:t>
            </a:r>
          </a:p>
          <a:p>
            <a:pPr lvl="2"/>
            <a:r>
              <a:rPr lang="zh-TW" altLang="en-US" dirty="0"/>
              <a:t>同樣音雖不同</a:t>
            </a:r>
            <a:r>
              <a:rPr lang="en-US" dirty="0"/>
              <a:t>Key</a:t>
            </a:r>
            <a:r>
              <a:rPr lang="zh-TW" altLang="en-US" dirty="0"/>
              <a:t>的連結</a:t>
            </a:r>
            <a:r>
              <a:rPr lang="en-US" dirty="0"/>
              <a:t>-</a:t>
            </a:r>
            <a:r>
              <a:rPr lang="zh-TW" altLang="en-US" dirty="0"/>
              <a:t>詩歌的最後一音與下首詩歌的第一音同音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zh-TW" altLang="en-US" dirty="0"/>
              <a:t>歌曲的最後一音與下首歌曲的第一音相差八度音但不同</a:t>
            </a:r>
            <a:r>
              <a:rPr lang="en-US" dirty="0"/>
              <a:t>Key</a:t>
            </a:r>
            <a:r>
              <a:rPr lang="zh-TW" altLang="en-US" dirty="0"/>
              <a:t>的連結</a:t>
            </a:r>
            <a:r>
              <a:rPr lang="en-US" dirty="0"/>
              <a:t> </a:t>
            </a:r>
            <a:endParaRPr lang="en-US" altLang="zh-TW" dirty="0">
              <a:solidFill>
                <a:srgbClr val="FFFF00"/>
              </a:solidFill>
            </a:endParaRPr>
          </a:p>
          <a:p>
            <a:pPr lvl="1"/>
            <a:r>
              <a:rPr lang="zh-TW" altLang="en-US" dirty="0" smtClean="0"/>
              <a:t>處理</a:t>
            </a:r>
            <a:r>
              <a:rPr lang="zh-TW" altLang="en-US" dirty="0"/>
              <a:t>歌曲的結束</a:t>
            </a:r>
            <a:r>
              <a:rPr lang="en-US" dirty="0"/>
              <a:t>,</a:t>
            </a:r>
            <a:r>
              <a:rPr lang="zh-TW" altLang="en-US" dirty="0"/>
              <a:t>有時可重複唱最後一句數次</a:t>
            </a:r>
            <a:r>
              <a:rPr lang="en-US" dirty="0"/>
              <a:t>,</a:t>
            </a:r>
            <a:r>
              <a:rPr lang="zh-TW" altLang="en-US" dirty="0"/>
              <a:t>並且可漸慢以達到結束的感覺</a:t>
            </a:r>
            <a:r>
              <a:rPr lang="en-US" dirty="0"/>
              <a:t>,</a:t>
            </a:r>
            <a:r>
              <a:rPr lang="zh-TW" altLang="en-US" dirty="0"/>
              <a:t>在重複時的最後一小節和弦可用</a:t>
            </a:r>
            <a:r>
              <a:rPr lang="en-US" dirty="0"/>
              <a:t>VI</a:t>
            </a:r>
            <a:r>
              <a:rPr lang="zh-TW" altLang="en-US" dirty="0"/>
              <a:t>和弦</a:t>
            </a:r>
            <a:r>
              <a:rPr lang="en-US" dirty="0"/>
              <a:t>, </a:t>
            </a:r>
            <a:r>
              <a:rPr lang="zh-TW" altLang="en-US" dirty="0"/>
              <a:t>可達到符合主調和弦</a:t>
            </a:r>
            <a:r>
              <a:rPr lang="en-US" dirty="0"/>
              <a:t>,</a:t>
            </a:r>
            <a:r>
              <a:rPr lang="zh-TW" altLang="en-US" dirty="0"/>
              <a:t>但帶出仍然進行尚未結束的感覺</a:t>
            </a:r>
            <a:r>
              <a:rPr lang="en-US" dirty="0"/>
              <a:t>(Ex. C </a:t>
            </a:r>
            <a:r>
              <a:rPr lang="zh-TW" altLang="en-US" dirty="0"/>
              <a:t>調為例</a:t>
            </a:r>
            <a:r>
              <a:rPr lang="en-US" dirty="0"/>
              <a:t>, Am</a:t>
            </a:r>
            <a:r>
              <a:rPr lang="zh-TW" altLang="en-US" dirty="0"/>
              <a:t>是其</a:t>
            </a:r>
            <a:r>
              <a:rPr lang="en-US" dirty="0"/>
              <a:t>VI</a:t>
            </a:r>
            <a:r>
              <a:rPr lang="zh-TW" altLang="en-US" dirty="0"/>
              <a:t>和弦</a:t>
            </a:r>
            <a:r>
              <a:rPr lang="en-US" dirty="0"/>
              <a:t>, D </a:t>
            </a:r>
            <a:r>
              <a:rPr lang="zh-TW" altLang="en-US" dirty="0"/>
              <a:t>調為例</a:t>
            </a:r>
            <a:r>
              <a:rPr lang="en-US" dirty="0"/>
              <a:t>, </a:t>
            </a:r>
            <a:r>
              <a:rPr lang="en-US" dirty="0" err="1"/>
              <a:t>Bm</a:t>
            </a:r>
            <a:r>
              <a:rPr lang="zh-TW" altLang="en-US" dirty="0"/>
              <a:t>是其</a:t>
            </a:r>
            <a:r>
              <a:rPr lang="en-US" dirty="0"/>
              <a:t>VI</a:t>
            </a:r>
            <a:r>
              <a:rPr lang="zh-TW" altLang="en-US" dirty="0"/>
              <a:t>和弦</a:t>
            </a:r>
            <a:r>
              <a:rPr lang="en-US" dirty="0"/>
              <a:t>), </a:t>
            </a:r>
            <a:r>
              <a:rPr lang="zh-TW" altLang="en-US" dirty="0"/>
              <a:t>然後在最後一次重複時</a:t>
            </a:r>
            <a:r>
              <a:rPr lang="en-US" dirty="0"/>
              <a:t>,</a:t>
            </a:r>
            <a:r>
              <a:rPr lang="zh-TW" altLang="en-US" dirty="0"/>
              <a:t>以該主調和弦結束</a:t>
            </a:r>
            <a:r>
              <a:rPr lang="en-US" dirty="0"/>
              <a:t>.</a:t>
            </a:r>
          </a:p>
          <a:p>
            <a:pPr lvl="1"/>
            <a:r>
              <a:rPr lang="zh-TW" altLang="en-US" dirty="0"/>
              <a:t>禱告不宜太長</a:t>
            </a:r>
            <a:r>
              <a:rPr lang="en-US" dirty="0"/>
              <a:t>,</a:t>
            </a:r>
            <a:r>
              <a:rPr lang="zh-TW" altLang="en-US" dirty="0"/>
              <a:t>能與帶領的詩歌主題配合</a:t>
            </a:r>
            <a:endParaRPr lang="en-US" dirty="0"/>
          </a:p>
          <a:p>
            <a:pPr lvl="1"/>
            <a:r>
              <a:rPr lang="zh-TW" altLang="en-US" dirty="0"/>
              <a:t>注意時間的掌控</a:t>
            </a:r>
            <a:r>
              <a:rPr lang="en-US" dirty="0"/>
              <a:t>,</a:t>
            </a:r>
            <a:r>
              <a:rPr lang="zh-TW" altLang="en-US" dirty="0"/>
              <a:t>若因時間不夠</a:t>
            </a:r>
            <a:r>
              <a:rPr lang="en-US" dirty="0"/>
              <a:t>,</a:t>
            </a:r>
            <a:r>
              <a:rPr lang="zh-TW" altLang="en-US" dirty="0"/>
              <a:t>該捨去不唱的就得捨</a:t>
            </a:r>
            <a:r>
              <a:rPr lang="en-US" dirty="0"/>
              <a:t>;</a:t>
            </a:r>
            <a:r>
              <a:rPr lang="zh-TW" altLang="en-US" dirty="0"/>
              <a:t>但注意捨去不唱的詩歌不要打斷原本安排詩歌的連結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13" y="84583"/>
            <a:ext cx="9404723" cy="1400530"/>
          </a:xfrm>
        </p:spPr>
        <p:txBody>
          <a:bodyPr/>
          <a:lstStyle/>
          <a:p>
            <a:r>
              <a:rPr lang="zh-TW" altLang="en-US" b="1" i="1" dirty="0"/>
              <a:t>詩歌的帶領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56904"/>
            <a:ext cx="9988241" cy="580109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Worship leader </a:t>
            </a:r>
            <a:r>
              <a:rPr lang="zh-TW" altLang="en-US" dirty="0"/>
              <a:t>可隨聖靈感動</a:t>
            </a:r>
            <a:r>
              <a:rPr lang="en-US" dirty="0"/>
              <a:t>,</a:t>
            </a:r>
            <a:r>
              <a:rPr lang="zh-TW" altLang="en-US" dirty="0"/>
              <a:t>加手勢</a:t>
            </a:r>
            <a:r>
              <a:rPr lang="en-US" dirty="0"/>
              <a:t>(</a:t>
            </a:r>
            <a:r>
              <a:rPr lang="zh-TW" altLang="en-US" dirty="0"/>
              <a:t>舉手</a:t>
            </a:r>
            <a:r>
              <a:rPr lang="en-US" dirty="0"/>
              <a:t>,</a:t>
            </a:r>
            <a:r>
              <a:rPr lang="zh-TW" altLang="en-US" dirty="0"/>
              <a:t>拍掌</a:t>
            </a:r>
            <a:r>
              <a:rPr lang="en-US" dirty="0"/>
              <a:t>,etc.),</a:t>
            </a:r>
            <a:r>
              <a:rPr lang="zh-TW" altLang="en-US" dirty="0"/>
              <a:t>助語</a:t>
            </a:r>
            <a:r>
              <a:rPr lang="en-US" dirty="0"/>
              <a:t>(</a:t>
            </a:r>
            <a:r>
              <a:rPr lang="zh-TW" altLang="en-US" dirty="0"/>
              <a:t>如何</a:t>
            </a:r>
            <a:r>
              <a:rPr lang="en-US" dirty="0"/>
              <a:t>excite</a:t>
            </a:r>
            <a:r>
              <a:rPr lang="zh-TW" altLang="en-US" dirty="0"/>
              <a:t>會眾</a:t>
            </a:r>
            <a:r>
              <a:rPr lang="en-US" dirty="0"/>
              <a:t>”</a:t>
            </a:r>
            <a:r>
              <a:rPr lang="zh-TW" altLang="en-US" dirty="0"/>
              <a:t>情感</a:t>
            </a:r>
            <a:r>
              <a:rPr lang="en-US" dirty="0"/>
              <a:t>”, </a:t>
            </a:r>
            <a:r>
              <a:rPr lang="zh-TW" altLang="en-US" dirty="0"/>
              <a:t>是帶領會眾詩歌很重要的一部份</a:t>
            </a:r>
            <a:r>
              <a:rPr lang="en-US" dirty="0"/>
              <a:t>)</a:t>
            </a:r>
            <a:r>
              <a:rPr lang="zh-TW" altLang="en-US" dirty="0"/>
              <a:t>增加與會眾的互動</a:t>
            </a:r>
            <a:r>
              <a:rPr lang="en-US" dirty="0"/>
              <a:t>,</a:t>
            </a:r>
            <a:r>
              <a:rPr lang="zh-TW" altLang="en-US" dirty="0"/>
              <a:t>若有手勢或拍掌</a:t>
            </a:r>
            <a:r>
              <a:rPr lang="en-US" dirty="0"/>
              <a:t>,</a:t>
            </a:r>
            <a:r>
              <a:rPr lang="zh-TW" altLang="en-US" dirty="0"/>
              <a:t>自己手勢一定要很大</a:t>
            </a:r>
            <a:r>
              <a:rPr lang="en-US" dirty="0"/>
              <a:t>,</a:t>
            </a:r>
            <a:r>
              <a:rPr lang="zh-TW" altLang="en-US" dirty="0"/>
              <a:t>才能感動或鼓勵會眾做同樣的動作</a:t>
            </a:r>
            <a:r>
              <a:rPr lang="en-US" dirty="0"/>
              <a:t>-&gt;</a:t>
            </a:r>
            <a:r>
              <a:rPr lang="zh-TW" altLang="en-US" dirty="0"/>
              <a:t>要放得開</a:t>
            </a:r>
            <a:r>
              <a:rPr lang="en-US" dirty="0"/>
              <a:t>.(</a:t>
            </a:r>
            <a:r>
              <a:rPr lang="zh-TW" altLang="en-US" dirty="0"/>
              <a:t>可藉著多觀摩別人的帶領方法</a:t>
            </a:r>
            <a:r>
              <a:rPr lang="en-US" dirty="0"/>
              <a:t>,</a:t>
            </a:r>
            <a:r>
              <a:rPr lang="zh-TW" altLang="en-US" dirty="0"/>
              <a:t>而吸取經驗或靈感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</a:t>
            </a:r>
            <a:r>
              <a:rPr lang="zh-TW" altLang="en-US" dirty="0"/>
              <a:t>引導</a:t>
            </a:r>
            <a:r>
              <a:rPr lang="en-US" dirty="0"/>
              <a:t>”</a:t>
            </a:r>
            <a:r>
              <a:rPr lang="zh-TW" altLang="en-US" dirty="0"/>
              <a:t>而不是</a:t>
            </a:r>
            <a:r>
              <a:rPr lang="en-US" dirty="0"/>
              <a:t>“</a:t>
            </a:r>
            <a:r>
              <a:rPr lang="zh-TW" altLang="en-US" dirty="0"/>
              <a:t>控制</a:t>
            </a:r>
            <a:r>
              <a:rPr lang="en-US" dirty="0"/>
              <a:t>”</a:t>
            </a:r>
            <a:r>
              <a:rPr lang="zh-TW" altLang="en-US" dirty="0"/>
              <a:t>；避免成為</a:t>
            </a:r>
            <a:r>
              <a:rPr lang="en-US" dirty="0"/>
              <a:t>“</a:t>
            </a:r>
            <a:r>
              <a:rPr lang="zh-TW" altLang="en-US" dirty="0"/>
              <a:t>焦點</a:t>
            </a:r>
            <a:r>
              <a:rPr lang="en-US" dirty="0"/>
              <a:t>”</a:t>
            </a:r>
            <a:r>
              <a:rPr lang="zh-TW" altLang="en-US" dirty="0"/>
              <a:t>；只見</a:t>
            </a:r>
            <a:r>
              <a:rPr lang="en-US" dirty="0"/>
              <a:t>“</a:t>
            </a:r>
            <a:r>
              <a:rPr lang="zh-TW" altLang="en-US" dirty="0"/>
              <a:t>耶穌一人</a:t>
            </a:r>
            <a:r>
              <a:rPr lang="en-US" dirty="0"/>
              <a:t>”</a:t>
            </a:r>
            <a:r>
              <a:rPr lang="zh-TW" altLang="en-US" dirty="0"/>
              <a:t>。多用</a:t>
            </a:r>
            <a:r>
              <a:rPr lang="en-US" dirty="0"/>
              <a:t>“</a:t>
            </a:r>
            <a:r>
              <a:rPr lang="zh-TW" altLang="en-US" dirty="0"/>
              <a:t>我們</a:t>
            </a:r>
            <a:r>
              <a:rPr lang="en-US" dirty="0"/>
              <a:t>”</a:t>
            </a:r>
            <a:r>
              <a:rPr lang="zh-TW" altLang="en-US" dirty="0"/>
              <a:t>。</a:t>
            </a:r>
            <a:endParaRPr lang="en-US" dirty="0"/>
          </a:p>
          <a:p>
            <a:pPr lvl="1"/>
            <a:r>
              <a:rPr lang="zh-TW" altLang="en-US" dirty="0"/>
              <a:t>自己一定要會唱</a:t>
            </a:r>
            <a:r>
              <a:rPr lang="en-US" dirty="0"/>
              <a:t>,</a:t>
            </a:r>
            <a:r>
              <a:rPr lang="zh-TW" altLang="en-US" dirty="0"/>
              <a:t>要大聲唱</a:t>
            </a:r>
            <a:r>
              <a:rPr lang="en-US" dirty="0"/>
              <a:t>,</a:t>
            </a:r>
            <a:r>
              <a:rPr lang="zh-TW" altLang="en-US" dirty="0"/>
              <a:t>甚至不需要</a:t>
            </a:r>
            <a:r>
              <a:rPr lang="en-US" dirty="0"/>
              <a:t>Praise Team</a:t>
            </a:r>
          </a:p>
          <a:p>
            <a:pPr lvl="2"/>
            <a:r>
              <a:rPr lang="zh-TW" altLang="en-US" dirty="0"/>
              <a:t>多聽專業的</a:t>
            </a:r>
            <a:r>
              <a:rPr lang="en-US" dirty="0"/>
              <a:t>CD</a:t>
            </a:r>
            <a:r>
              <a:rPr lang="zh-TW" altLang="en-US" dirty="0"/>
              <a:t>，多練習，自己錄音，找出問題，反覆練習。找聲樂老師（歌劇藝術歌曲或流行校園歌曲型態）</a:t>
            </a:r>
            <a:endParaRPr lang="en-US" dirty="0"/>
          </a:p>
          <a:p>
            <a:pPr lvl="3"/>
            <a:r>
              <a:rPr lang="zh-TW" altLang="en-US" dirty="0" smtClean="0"/>
              <a:t>善用手機工具：例如，</a:t>
            </a:r>
            <a:r>
              <a:rPr lang="en-US" dirty="0" smtClean="0"/>
              <a:t>Music </a:t>
            </a:r>
            <a:r>
              <a:rPr lang="en-US" dirty="0"/>
              <a:t>Memo app on iPhone</a:t>
            </a:r>
          </a:p>
          <a:p>
            <a:pPr lvl="2"/>
            <a:r>
              <a:rPr lang="zh-TW" altLang="en-US" dirty="0"/>
              <a:t>不走音，訓練有辦法能唱詩歌時也能同時聽樂手及伴唱歌手</a:t>
            </a:r>
            <a:endParaRPr lang="en-US" dirty="0"/>
          </a:p>
          <a:p>
            <a:pPr lvl="2"/>
            <a:r>
              <a:rPr lang="zh-TW" altLang="en-US" dirty="0"/>
              <a:t>有自己的敬拜時間，如開車，坐火車時，聽詩歌</a:t>
            </a:r>
            <a:endParaRPr lang="en-US" dirty="0"/>
          </a:p>
          <a:p>
            <a:pPr lvl="1"/>
            <a:r>
              <a:rPr lang="zh-TW" altLang="en-US" dirty="0"/>
              <a:t>需要指揮會</a:t>
            </a:r>
            <a:r>
              <a:rPr lang="zh-TW" altLang="en-US" dirty="0"/>
              <a:t>眾？</a:t>
            </a:r>
            <a:r>
              <a:rPr lang="en-US" dirty="0" smtClean="0"/>
              <a:t> </a:t>
            </a:r>
            <a:r>
              <a:rPr lang="en-US" dirty="0"/>
              <a:t>Worship leader</a:t>
            </a:r>
            <a:r>
              <a:rPr lang="zh-TW" altLang="en-US" dirty="0"/>
              <a:t>是靈魂人物可完全掌控速度</a:t>
            </a:r>
            <a:r>
              <a:rPr lang="en-US" dirty="0"/>
              <a:t>,</a:t>
            </a:r>
            <a:r>
              <a:rPr lang="zh-TW" altLang="en-US" dirty="0"/>
              <a:t>起</a:t>
            </a:r>
            <a:r>
              <a:rPr lang="en-US" dirty="0"/>
              <a:t>,</a:t>
            </a:r>
            <a:r>
              <a:rPr lang="zh-TW" altLang="en-US" dirty="0"/>
              <a:t>合</a:t>
            </a:r>
            <a:r>
              <a:rPr lang="en-US" dirty="0"/>
              <a:t>,etc.</a:t>
            </a:r>
            <a:r>
              <a:rPr lang="zh-TW" altLang="en-US" dirty="0"/>
              <a:t>若要指揮</a:t>
            </a:r>
            <a:r>
              <a:rPr lang="en-US" dirty="0"/>
              <a:t>,</a:t>
            </a:r>
            <a:r>
              <a:rPr lang="zh-TW" altLang="en-US" dirty="0"/>
              <a:t>手勢明確</a:t>
            </a:r>
            <a:r>
              <a:rPr lang="en-US" dirty="0"/>
              <a:t>,</a:t>
            </a:r>
            <a:r>
              <a:rPr lang="zh-TW" altLang="en-US" dirty="0"/>
              <a:t>拍子要對，也不是作秀</a:t>
            </a:r>
            <a:r>
              <a:rPr lang="en-US" dirty="0"/>
              <a:t>,4</a:t>
            </a:r>
            <a:r>
              <a:rPr lang="zh-TW" altLang="en-US" dirty="0"/>
              <a:t>拍可用</a:t>
            </a:r>
            <a:r>
              <a:rPr lang="en-US" dirty="0"/>
              <a:t>1,2,3,”</a:t>
            </a:r>
            <a:r>
              <a:rPr lang="zh-TW" altLang="en-US" dirty="0"/>
              <a:t>請</a:t>
            </a:r>
            <a:r>
              <a:rPr lang="en-US" dirty="0"/>
              <a:t>”</a:t>
            </a:r>
            <a:r>
              <a:rPr lang="zh-TW" altLang="en-US" dirty="0"/>
              <a:t>來起接</a:t>
            </a:r>
            <a:r>
              <a:rPr lang="en-US" dirty="0"/>
              <a:t>, 3</a:t>
            </a:r>
            <a:r>
              <a:rPr lang="zh-TW" altLang="en-US" dirty="0"/>
              <a:t>拍可用</a:t>
            </a:r>
            <a:r>
              <a:rPr lang="en-US" dirty="0"/>
              <a:t>1,2,”</a:t>
            </a:r>
            <a:r>
              <a:rPr lang="zh-TW" altLang="en-US" dirty="0"/>
              <a:t>請</a:t>
            </a:r>
            <a:r>
              <a:rPr lang="en-US" dirty="0"/>
              <a:t>”</a:t>
            </a:r>
            <a:r>
              <a:rPr lang="zh-TW" altLang="en-US" dirty="0"/>
              <a:t>來起接</a:t>
            </a:r>
            <a:r>
              <a:rPr lang="en-US" dirty="0"/>
              <a:t>.</a:t>
            </a:r>
          </a:p>
          <a:p>
            <a:pPr lvl="1"/>
            <a:r>
              <a:rPr lang="zh-TW" altLang="en-US" dirty="0"/>
              <a:t>可於快接近本詩歌段落結尾時</a:t>
            </a:r>
            <a:r>
              <a:rPr lang="en-US" dirty="0"/>
              <a:t>,</a:t>
            </a:r>
            <a:r>
              <a:rPr lang="zh-TW" altLang="en-US" dirty="0"/>
              <a:t>可提詞預先告知會眾如何銜接下一個詩歌段落</a:t>
            </a:r>
            <a:r>
              <a:rPr lang="en-US" dirty="0"/>
              <a:t>, </a:t>
            </a:r>
            <a:r>
              <a:rPr lang="zh-TW" altLang="en-US" dirty="0"/>
              <a:t>不知道下一步要做什麼會讓會眾分心，難以投入敬拜當中。</a:t>
            </a:r>
            <a:endParaRPr lang="en-US" dirty="0"/>
          </a:p>
          <a:p>
            <a:r>
              <a:rPr lang="zh-TW" altLang="en-US" dirty="0"/>
              <a:t>敬拜的時候，</a:t>
            </a:r>
            <a:r>
              <a:rPr lang="en-US" dirty="0"/>
              <a:t>Worship leader</a:t>
            </a:r>
            <a:r>
              <a:rPr lang="zh-TW" altLang="en-US" dirty="0"/>
              <a:t>可以透過手勢與敬拜團溝通</a:t>
            </a:r>
            <a:r>
              <a:rPr lang="en-US" dirty="0"/>
              <a:t>,</a:t>
            </a:r>
            <a:r>
              <a:rPr lang="zh-TW" altLang="en-US" dirty="0"/>
              <a:t>與敬拜團溝通的</a:t>
            </a:r>
            <a:r>
              <a:rPr lang="zh-TW" altLang="en-US" dirty="0" smtClean="0"/>
              <a:t>手勢</a:t>
            </a:r>
            <a:r>
              <a:rPr lang="zh-TW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96458"/>
            <a:ext cx="9404723" cy="1400530"/>
          </a:xfrm>
        </p:spPr>
        <p:txBody>
          <a:bodyPr/>
          <a:lstStyle/>
          <a:p>
            <a:r>
              <a:rPr lang="zh-TW" altLang="en-US" b="1" i="1" dirty="0"/>
              <a:t>詩歌的帶領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90" y="926276"/>
            <a:ext cx="11657610" cy="593172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zh-TW" altLang="en-US" sz="5100" dirty="0"/>
              <a:t>變化</a:t>
            </a:r>
            <a:r>
              <a:rPr lang="en-US" sz="5100" dirty="0"/>
              <a:t>, </a:t>
            </a:r>
            <a:r>
              <a:rPr lang="zh-TW" altLang="en-US" sz="5100" dirty="0"/>
              <a:t>變化</a:t>
            </a:r>
            <a:r>
              <a:rPr lang="en-US" sz="5100" dirty="0"/>
              <a:t>, </a:t>
            </a:r>
            <a:r>
              <a:rPr lang="zh-TW" altLang="en-US" sz="5100" dirty="0"/>
              <a:t>變化</a:t>
            </a:r>
            <a:r>
              <a:rPr lang="en-US" sz="5100" dirty="0"/>
              <a:t>…, </a:t>
            </a:r>
            <a:r>
              <a:rPr lang="zh-TW" altLang="en-US" sz="5100" dirty="0"/>
              <a:t>以下是一些方法</a:t>
            </a:r>
            <a:r>
              <a:rPr lang="en-US" sz="5100" dirty="0"/>
              <a:t>:</a:t>
            </a:r>
          </a:p>
          <a:p>
            <a:pPr lvl="1"/>
            <a:r>
              <a:rPr lang="zh-TW" altLang="en-US" sz="5100" dirty="0"/>
              <a:t>每首詩歌至少唱三遍以上</a:t>
            </a:r>
            <a:r>
              <a:rPr lang="en-US" sz="5100" dirty="0"/>
              <a:t>(</a:t>
            </a:r>
            <a:r>
              <a:rPr lang="zh-TW" altLang="en-US" sz="5100" dirty="0"/>
              <a:t>但並非絕對</a:t>
            </a:r>
            <a:r>
              <a:rPr lang="en-US" sz="5100" dirty="0"/>
              <a:t>,</a:t>
            </a:r>
            <a:r>
              <a:rPr lang="zh-TW" altLang="en-US" sz="5100" dirty="0"/>
              <a:t>隨現場當時聖靈的感動及會眾的反應作現場適當的調配</a:t>
            </a:r>
            <a:r>
              <a:rPr lang="en-US" sz="5100" dirty="0"/>
              <a:t>):</a:t>
            </a:r>
            <a:r>
              <a:rPr lang="zh-TW" altLang="en-US" sz="5100" dirty="0"/>
              <a:t>第一遍嘗試</a:t>
            </a:r>
            <a:r>
              <a:rPr lang="en-US" sz="5100" dirty="0"/>
              <a:t>,</a:t>
            </a:r>
            <a:r>
              <a:rPr lang="zh-TW" altLang="en-US" sz="5100" dirty="0"/>
              <a:t>學習</a:t>
            </a:r>
            <a:r>
              <a:rPr lang="en-US" sz="5100" dirty="0"/>
              <a:t>,</a:t>
            </a:r>
            <a:r>
              <a:rPr lang="zh-TW" altLang="en-US" sz="5100" dirty="0"/>
              <a:t>溫固</a:t>
            </a:r>
            <a:r>
              <a:rPr lang="en-US" sz="5100" dirty="0"/>
              <a:t>; </a:t>
            </a:r>
            <a:r>
              <a:rPr lang="zh-TW" altLang="en-US" sz="5100" dirty="0"/>
              <a:t>第二遍較能掌握</a:t>
            </a:r>
            <a:r>
              <a:rPr lang="en-US" sz="5100" dirty="0"/>
              <a:t>,</a:t>
            </a:r>
            <a:r>
              <a:rPr lang="zh-TW" altLang="en-US" sz="5100" dirty="0"/>
              <a:t>投入</a:t>
            </a:r>
            <a:r>
              <a:rPr lang="en-US" sz="5100" dirty="0"/>
              <a:t>; </a:t>
            </a:r>
            <a:r>
              <a:rPr lang="zh-TW" altLang="en-US" sz="5100" dirty="0"/>
              <a:t>第三遍身心靈完全投入</a:t>
            </a:r>
            <a:r>
              <a:rPr lang="en-US" sz="5100" dirty="0"/>
              <a:t>,</a:t>
            </a:r>
            <a:r>
              <a:rPr lang="zh-TW" altLang="en-US" sz="5100" dirty="0"/>
              <a:t>由於重複多遍</a:t>
            </a:r>
            <a:r>
              <a:rPr lang="en-US" sz="5100" dirty="0"/>
              <a:t>,</a:t>
            </a:r>
            <a:r>
              <a:rPr lang="zh-TW" altLang="en-US" sz="5100" dirty="0"/>
              <a:t>因此每一遍若能有一些變化就能讓會眾有新鮮感而不覺得厭煩</a:t>
            </a:r>
            <a:endParaRPr lang="en-US" sz="5100" dirty="0"/>
          </a:p>
          <a:p>
            <a:pPr lvl="1"/>
            <a:r>
              <a:rPr lang="zh-TW" altLang="en-US" sz="5100" dirty="0"/>
              <a:t>可男生唱</a:t>
            </a:r>
            <a:r>
              <a:rPr lang="en-US" sz="5100" dirty="0"/>
              <a:t>,</a:t>
            </a:r>
            <a:r>
              <a:rPr lang="zh-TW" altLang="en-US" sz="5100" dirty="0"/>
              <a:t>女生唱</a:t>
            </a:r>
            <a:r>
              <a:rPr lang="en-US" sz="5100" dirty="0"/>
              <a:t>,</a:t>
            </a:r>
            <a:r>
              <a:rPr lang="zh-TW" altLang="en-US" sz="5100" dirty="0"/>
              <a:t>輪唱</a:t>
            </a:r>
            <a:r>
              <a:rPr lang="en-US" sz="5100" dirty="0"/>
              <a:t>,</a:t>
            </a:r>
            <a:r>
              <a:rPr lang="zh-TW" altLang="en-US" sz="5100" dirty="0"/>
              <a:t>敬拜團隊／詩班</a:t>
            </a:r>
            <a:r>
              <a:rPr lang="en-US" sz="5100" dirty="0"/>
              <a:t>/</a:t>
            </a:r>
            <a:r>
              <a:rPr lang="zh-TW" altLang="en-US" sz="5100" dirty="0"/>
              <a:t>會眾輪唱</a:t>
            </a:r>
            <a:r>
              <a:rPr lang="en-US" sz="5100" dirty="0"/>
              <a:t>,</a:t>
            </a:r>
            <a:r>
              <a:rPr lang="zh-TW" altLang="en-US" sz="5100" dirty="0"/>
              <a:t>啟應輪唱</a:t>
            </a:r>
            <a:r>
              <a:rPr lang="en-US" sz="5100" dirty="0"/>
              <a:t>(Ex. </a:t>
            </a:r>
            <a:r>
              <a:rPr lang="zh-TW" altLang="en-US" sz="5100" dirty="0"/>
              <a:t>唯有主耶穌的寶血</a:t>
            </a:r>
            <a:r>
              <a:rPr lang="en-US" sz="5100" dirty="0"/>
              <a:t>)</a:t>
            </a:r>
          </a:p>
          <a:p>
            <a:pPr lvl="1"/>
            <a:r>
              <a:rPr lang="zh-TW" altLang="en-US" sz="5100" dirty="0"/>
              <a:t>可加入清唱</a:t>
            </a:r>
            <a:r>
              <a:rPr lang="en-US" sz="5100" dirty="0"/>
              <a:t>, </a:t>
            </a:r>
            <a:r>
              <a:rPr lang="zh-TW" altLang="en-US" sz="5100" dirty="0"/>
              <a:t>朗誦</a:t>
            </a:r>
            <a:endParaRPr lang="en-US" sz="5100" dirty="0"/>
          </a:p>
          <a:p>
            <a:pPr lvl="1"/>
            <a:r>
              <a:rPr lang="zh-TW" altLang="en-US" sz="5100" dirty="0"/>
              <a:t>加上特殊樂器</a:t>
            </a:r>
            <a:r>
              <a:rPr lang="en-US" sz="5100" dirty="0"/>
              <a:t>(</a:t>
            </a:r>
            <a:r>
              <a:rPr lang="zh-TW" altLang="en-US" sz="5100" dirty="0"/>
              <a:t>忌都只彈主旋律</a:t>
            </a:r>
            <a:r>
              <a:rPr lang="en-US" sz="5100" dirty="0"/>
              <a:t>,</a:t>
            </a:r>
            <a:r>
              <a:rPr lang="zh-TW" altLang="en-US" sz="5100" dirty="0"/>
              <a:t>沒有加分反而減分</a:t>
            </a:r>
            <a:r>
              <a:rPr lang="en-US" sz="5100" dirty="0"/>
              <a:t>-&gt;</a:t>
            </a:r>
            <a:r>
              <a:rPr lang="zh-TW" altLang="en-US" sz="5100" dirty="0"/>
              <a:t>因無變化</a:t>
            </a:r>
            <a:r>
              <a:rPr lang="en-US" sz="5100" dirty="0"/>
              <a:t>,</a:t>
            </a:r>
            <a:r>
              <a:rPr lang="zh-TW" altLang="en-US" sz="5100" dirty="0"/>
              <a:t>影響會眾唱歌</a:t>
            </a:r>
            <a:r>
              <a:rPr lang="en-US" sz="5100" dirty="0"/>
              <a:t>), Ex. </a:t>
            </a:r>
            <a:r>
              <a:rPr lang="zh-TW" altLang="en-US" sz="5100" dirty="0"/>
              <a:t>琵琶</a:t>
            </a:r>
            <a:r>
              <a:rPr lang="en-US" sz="5100" dirty="0"/>
              <a:t>, </a:t>
            </a:r>
            <a:r>
              <a:rPr lang="zh-TW" altLang="en-US" sz="5100" dirty="0"/>
              <a:t>小提琴</a:t>
            </a:r>
            <a:r>
              <a:rPr lang="en-US" sz="5100" dirty="0" smtClean="0"/>
              <a:t>,</a:t>
            </a:r>
            <a:r>
              <a:rPr lang="zh-TW" altLang="en-US" sz="5100" smtClean="0"/>
              <a:t>長笛，</a:t>
            </a:r>
            <a:r>
              <a:rPr lang="en-US" sz="5100" smtClean="0"/>
              <a:t>etc</a:t>
            </a:r>
            <a:r>
              <a:rPr lang="en-US" sz="5100" dirty="0"/>
              <a:t>.</a:t>
            </a:r>
          </a:p>
          <a:p>
            <a:pPr lvl="1"/>
            <a:r>
              <a:rPr lang="zh-TW" altLang="en-US" sz="5100" dirty="0"/>
              <a:t>不同結構的連結</a:t>
            </a:r>
            <a:r>
              <a:rPr lang="en-US" sz="5100" dirty="0"/>
              <a:t>(</a:t>
            </a:r>
            <a:r>
              <a:rPr lang="zh-TW" altLang="en-US" sz="5100" dirty="0"/>
              <a:t>將歌先分</a:t>
            </a:r>
            <a:r>
              <a:rPr lang="en-US" sz="5100" dirty="0"/>
              <a:t>A, B, C…), Ex. </a:t>
            </a:r>
            <a:r>
              <a:rPr lang="zh-TW" altLang="en-US" sz="5100" dirty="0"/>
              <a:t>從副歌先唱</a:t>
            </a:r>
            <a:endParaRPr lang="en-US" sz="5100" dirty="0"/>
          </a:p>
          <a:p>
            <a:pPr lvl="1"/>
            <a:r>
              <a:rPr lang="zh-TW" altLang="en-US" sz="5100" dirty="0"/>
              <a:t>升一半音或全音</a:t>
            </a:r>
            <a:r>
              <a:rPr lang="en-US" sz="5100" dirty="0"/>
              <a:t>(Key Transpose, </a:t>
            </a:r>
            <a:r>
              <a:rPr lang="zh-TW" altLang="en-US" sz="5100" dirty="0"/>
              <a:t>屬七和弦的應用</a:t>
            </a:r>
            <a:r>
              <a:rPr lang="en-US" sz="5100" dirty="0"/>
              <a:t>)</a:t>
            </a:r>
          </a:p>
          <a:p>
            <a:pPr lvl="1"/>
            <a:r>
              <a:rPr lang="zh-TW" altLang="en-US" sz="5100" dirty="0"/>
              <a:t>改變節奏</a:t>
            </a:r>
            <a:r>
              <a:rPr lang="en-US" sz="5100" dirty="0"/>
              <a:t>, Ex. </a:t>
            </a:r>
            <a:r>
              <a:rPr lang="zh-TW" altLang="en-US" sz="5100" dirty="0"/>
              <a:t>你真偉大</a:t>
            </a:r>
            <a:r>
              <a:rPr lang="en-US" sz="5100" dirty="0"/>
              <a:t>(</a:t>
            </a:r>
            <a:r>
              <a:rPr lang="zh-TW" altLang="en-US" sz="5100" dirty="0"/>
              <a:t>慢</a:t>
            </a:r>
            <a:r>
              <a:rPr lang="en-US" sz="5100" dirty="0"/>
              <a:t>)-&gt; </a:t>
            </a:r>
            <a:r>
              <a:rPr lang="zh-TW" altLang="en-US" sz="5100" dirty="0"/>
              <a:t>你真偉大</a:t>
            </a:r>
            <a:r>
              <a:rPr lang="en-US" sz="5100" dirty="0"/>
              <a:t>(</a:t>
            </a:r>
            <a:r>
              <a:rPr lang="zh-TW" altLang="en-US" sz="5100" dirty="0"/>
              <a:t>快板</a:t>
            </a:r>
            <a:r>
              <a:rPr lang="en-US" sz="5100" dirty="0"/>
              <a:t>)</a:t>
            </a:r>
          </a:p>
          <a:p>
            <a:pPr lvl="1"/>
            <a:r>
              <a:rPr lang="zh-TW" altLang="en-US" sz="5100" dirty="0"/>
              <a:t>對位</a:t>
            </a:r>
            <a:r>
              <a:rPr lang="en-US" sz="5100" dirty="0"/>
              <a:t>, Ex. </a:t>
            </a:r>
            <a:r>
              <a:rPr lang="zh-TW" altLang="en-US" sz="5100" dirty="0"/>
              <a:t>在你榮耀中</a:t>
            </a:r>
            <a:r>
              <a:rPr lang="en-US" sz="5100" dirty="0"/>
              <a:t>&lt;-&gt;</a:t>
            </a:r>
            <a:r>
              <a:rPr lang="zh-TW" altLang="en-US" sz="5100" dirty="0"/>
              <a:t>我敬拜你</a:t>
            </a:r>
            <a:endParaRPr lang="en-US" sz="5100" dirty="0"/>
          </a:p>
          <a:p>
            <a:pPr lvl="1"/>
            <a:r>
              <a:rPr lang="zh-TW" altLang="en-US" sz="5100" dirty="0"/>
              <a:t>傳統詩歌</a:t>
            </a:r>
            <a:r>
              <a:rPr lang="en-US" sz="5100" dirty="0"/>
              <a:t>,</a:t>
            </a:r>
            <a:r>
              <a:rPr lang="zh-TW" altLang="en-US" sz="5100" dirty="0"/>
              <a:t>改變伴奏</a:t>
            </a:r>
            <a:r>
              <a:rPr lang="en-US" sz="5100" dirty="0"/>
              <a:t>,</a:t>
            </a:r>
            <a:r>
              <a:rPr lang="zh-TW" altLang="en-US" sz="5100" dirty="0"/>
              <a:t>節奏</a:t>
            </a:r>
            <a:r>
              <a:rPr lang="en-US" sz="5100" dirty="0"/>
              <a:t>,</a:t>
            </a:r>
            <a:r>
              <a:rPr lang="zh-TW" altLang="en-US" sz="5100" dirty="0"/>
              <a:t>與現代詩歌的連結</a:t>
            </a:r>
            <a:r>
              <a:rPr lang="en-US" sz="5100" dirty="0"/>
              <a:t>(</a:t>
            </a:r>
            <a:r>
              <a:rPr lang="zh-TW" altLang="en-US" sz="5100" dirty="0"/>
              <a:t>對位</a:t>
            </a:r>
            <a:r>
              <a:rPr lang="en-US" sz="5100" dirty="0"/>
              <a:t>,</a:t>
            </a:r>
            <a:r>
              <a:rPr lang="zh-TW" altLang="en-US" sz="5100" dirty="0"/>
              <a:t>互相連結</a:t>
            </a:r>
            <a:r>
              <a:rPr lang="en-US" sz="5100" dirty="0"/>
              <a:t>), Ex1.</a:t>
            </a:r>
            <a:r>
              <a:rPr lang="zh-TW" altLang="en-US" sz="5100" dirty="0"/>
              <a:t>在你榮耀中</a:t>
            </a:r>
            <a:r>
              <a:rPr lang="en-US" sz="5100" dirty="0"/>
              <a:t>-&gt;</a:t>
            </a:r>
            <a:r>
              <a:rPr lang="zh-TW" altLang="en-US" sz="5100" dirty="0"/>
              <a:t>我敬拜你</a:t>
            </a:r>
            <a:r>
              <a:rPr lang="en-US" sz="5100" dirty="0"/>
              <a:t>(</a:t>
            </a:r>
            <a:r>
              <a:rPr lang="en-US" sz="5100" b="1" dirty="0" err="1"/>
              <a:t>Key:D</a:t>
            </a:r>
            <a:r>
              <a:rPr lang="en-US" sz="5100" dirty="0"/>
              <a:t>,</a:t>
            </a:r>
            <a:r>
              <a:rPr lang="zh-TW" altLang="en-US" sz="5100" dirty="0"/>
              <a:t>最後一音</a:t>
            </a:r>
            <a:r>
              <a:rPr lang="en-US" sz="5100" dirty="0"/>
              <a:t>D)-&gt;</a:t>
            </a:r>
            <a:r>
              <a:rPr lang="zh-TW" altLang="en-US" sz="5100" dirty="0"/>
              <a:t>因祂活著</a:t>
            </a:r>
            <a:r>
              <a:rPr lang="en-US" sz="5100" dirty="0"/>
              <a:t>(</a:t>
            </a:r>
            <a:r>
              <a:rPr lang="en-US" sz="5100" b="1" dirty="0" err="1"/>
              <a:t>Key:G</a:t>
            </a:r>
            <a:r>
              <a:rPr lang="en-US" sz="5100" dirty="0"/>
              <a:t>,</a:t>
            </a:r>
            <a:r>
              <a:rPr lang="zh-TW" altLang="en-US" sz="5100" dirty="0"/>
              <a:t>第一音</a:t>
            </a:r>
            <a:r>
              <a:rPr lang="en-US" sz="5100" dirty="0"/>
              <a:t>D), Ex2. </a:t>
            </a:r>
            <a:r>
              <a:rPr lang="zh-TW" altLang="en-US" sz="5100" dirty="0"/>
              <a:t>奇異恩典</a:t>
            </a:r>
            <a:r>
              <a:rPr lang="en-US" sz="5100" dirty="0"/>
              <a:t>(</a:t>
            </a:r>
            <a:r>
              <a:rPr lang="en-US" sz="5100" b="1" dirty="0"/>
              <a:t>F-D7-&gt;G</a:t>
            </a:r>
            <a:r>
              <a:rPr lang="en-US" sz="5100" dirty="0"/>
              <a:t>)-&gt;</a:t>
            </a:r>
            <a:r>
              <a:rPr lang="zh-TW" altLang="en-US" sz="5100" dirty="0"/>
              <a:t>主永活在我心</a:t>
            </a:r>
            <a:r>
              <a:rPr lang="en-US" sz="5100" dirty="0"/>
              <a:t>(</a:t>
            </a:r>
            <a:r>
              <a:rPr lang="en-US" sz="5100" b="1" dirty="0"/>
              <a:t>G</a:t>
            </a:r>
            <a:r>
              <a:rPr lang="en-US" sz="5100" dirty="0"/>
              <a:t>)-&gt;</a:t>
            </a:r>
            <a:r>
              <a:rPr lang="zh-TW" altLang="en-US" sz="5100" dirty="0"/>
              <a:t>因祂活著</a:t>
            </a:r>
            <a:r>
              <a:rPr lang="en-US" sz="5100" dirty="0"/>
              <a:t>(</a:t>
            </a:r>
            <a:r>
              <a:rPr lang="en-US" sz="5100" b="1" dirty="0"/>
              <a:t>G</a:t>
            </a:r>
            <a:r>
              <a:rPr lang="en-US" sz="5100" dirty="0"/>
              <a:t>)</a:t>
            </a:r>
          </a:p>
          <a:p>
            <a:pPr lvl="1"/>
            <a:r>
              <a:rPr lang="zh-TW" altLang="en-US" sz="5100" dirty="0"/>
              <a:t>結束時</a:t>
            </a:r>
            <a:r>
              <a:rPr lang="en-US" sz="5100" dirty="0"/>
              <a:t>,</a:t>
            </a:r>
            <a:r>
              <a:rPr lang="zh-TW" altLang="en-US" sz="5100" dirty="0"/>
              <a:t>可減慢速度唱最後一句，也可反覆唱最後一句</a:t>
            </a:r>
            <a:r>
              <a:rPr lang="en-US" sz="5100" dirty="0"/>
              <a:t>,</a:t>
            </a:r>
            <a:r>
              <a:rPr lang="zh-TW" altLang="en-US" sz="5100" dirty="0"/>
              <a:t>此時可用</a:t>
            </a:r>
            <a:r>
              <a:rPr lang="en-US" sz="5100" dirty="0"/>
              <a:t>VI</a:t>
            </a:r>
            <a:r>
              <a:rPr lang="zh-TW" altLang="en-US" sz="5100" dirty="0"/>
              <a:t>和弦</a:t>
            </a:r>
            <a:r>
              <a:rPr lang="en-US" sz="5100" dirty="0"/>
              <a:t>(</a:t>
            </a:r>
            <a:r>
              <a:rPr lang="zh-TW" altLang="en-US" sz="5100" dirty="0"/>
              <a:t>以</a:t>
            </a:r>
            <a:r>
              <a:rPr lang="en-US" sz="5100" dirty="0"/>
              <a:t> Key C </a:t>
            </a:r>
            <a:r>
              <a:rPr lang="zh-TW" altLang="en-US" sz="5100" dirty="0"/>
              <a:t>為例</a:t>
            </a:r>
            <a:r>
              <a:rPr lang="en-US" sz="5100" dirty="0"/>
              <a:t>, Am</a:t>
            </a:r>
            <a:r>
              <a:rPr lang="zh-TW" altLang="en-US" sz="5100" dirty="0"/>
              <a:t>是</a:t>
            </a:r>
            <a:r>
              <a:rPr lang="en-US" sz="5100" dirty="0"/>
              <a:t>VI</a:t>
            </a:r>
            <a:r>
              <a:rPr lang="zh-TW" altLang="en-US" sz="5100" dirty="0"/>
              <a:t>和弦</a:t>
            </a:r>
            <a:r>
              <a:rPr lang="en-US" sz="5100" dirty="0"/>
              <a:t>)</a:t>
            </a:r>
            <a:r>
              <a:rPr lang="zh-TW" altLang="en-US" sz="5100" dirty="0"/>
              <a:t>當作結尾和弦</a:t>
            </a:r>
            <a:r>
              <a:rPr lang="en-US" sz="5100" dirty="0"/>
              <a:t>(</a:t>
            </a:r>
            <a:r>
              <a:rPr lang="zh-TW" altLang="en-US" sz="5100" dirty="0"/>
              <a:t>有未結束的感覺</a:t>
            </a:r>
            <a:r>
              <a:rPr lang="en-US" sz="5100" dirty="0"/>
              <a:t>),</a:t>
            </a:r>
            <a:r>
              <a:rPr lang="zh-TW" altLang="en-US" sz="5100" dirty="0"/>
              <a:t>等最後一遍</a:t>
            </a:r>
            <a:r>
              <a:rPr lang="en-US" sz="5100" dirty="0"/>
              <a:t>,</a:t>
            </a:r>
            <a:r>
              <a:rPr lang="zh-TW" altLang="en-US" sz="5100" dirty="0"/>
              <a:t>再用主</a:t>
            </a:r>
            <a:r>
              <a:rPr lang="en-US" sz="5100" dirty="0"/>
              <a:t>Key</a:t>
            </a:r>
            <a:r>
              <a:rPr lang="zh-TW" altLang="en-US" sz="5100" dirty="0"/>
              <a:t>和弦結束</a:t>
            </a:r>
            <a:r>
              <a:rPr lang="en-US" sz="5100" dirty="0"/>
              <a:t>.(Note: </a:t>
            </a:r>
            <a:r>
              <a:rPr lang="zh-TW" altLang="en-US" sz="5100" dirty="0"/>
              <a:t>伴奏可用 </a:t>
            </a:r>
            <a:r>
              <a:rPr lang="en-US" sz="5100" dirty="0"/>
              <a:t>IV, </a:t>
            </a:r>
            <a:r>
              <a:rPr lang="en-US" sz="5100" dirty="0" err="1"/>
              <a:t>IVm</a:t>
            </a:r>
            <a:r>
              <a:rPr lang="en-US" sz="5100" dirty="0"/>
              <a:t>, I, </a:t>
            </a:r>
            <a:r>
              <a:rPr lang="zh-TW" altLang="en-US" sz="5100" dirty="0"/>
              <a:t>和弦</a:t>
            </a:r>
            <a:r>
              <a:rPr lang="en-US" sz="5100" dirty="0"/>
              <a:t>, </a:t>
            </a:r>
            <a:r>
              <a:rPr lang="zh-TW" altLang="en-US" sz="5100" dirty="0"/>
              <a:t>當做</a:t>
            </a:r>
            <a:r>
              <a:rPr lang="en-US" sz="5100" dirty="0"/>
              <a:t>Ending.)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靈裡的預備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1918"/>
            <a:ext cx="9204470" cy="5189516"/>
          </a:xfrm>
        </p:spPr>
        <p:txBody>
          <a:bodyPr/>
          <a:lstStyle/>
          <a:p>
            <a:pPr lvl="0"/>
            <a:r>
              <a:rPr lang="zh-TW" altLang="en-US" dirty="0"/>
              <a:t>給自己一段足夠的前置時間準備</a:t>
            </a:r>
            <a:r>
              <a:rPr lang="en-US" dirty="0"/>
              <a:t>,</a:t>
            </a:r>
            <a:r>
              <a:rPr lang="zh-TW" altLang="en-US" dirty="0"/>
              <a:t>有時生活中的經歷</a:t>
            </a:r>
            <a:r>
              <a:rPr lang="en-US" dirty="0"/>
              <a:t>,</a:t>
            </a:r>
            <a:r>
              <a:rPr lang="zh-TW" altLang="en-US" dirty="0"/>
              <a:t>靈感會成為選歌的素材</a:t>
            </a:r>
            <a:r>
              <a:rPr lang="en-US" dirty="0"/>
              <a:t>,</a:t>
            </a:r>
            <a:r>
              <a:rPr lang="zh-TW" altLang="en-US" dirty="0"/>
              <a:t>信息或靈感</a:t>
            </a:r>
            <a:r>
              <a:rPr lang="en-US" dirty="0"/>
              <a:t>.(ex.</a:t>
            </a:r>
            <a:r>
              <a:rPr lang="zh-TW" altLang="en-US" dirty="0"/>
              <a:t>很多時候自己是在上班</a:t>
            </a:r>
            <a:r>
              <a:rPr lang="en-US" dirty="0"/>
              <a:t>,</a:t>
            </a:r>
            <a:r>
              <a:rPr lang="zh-TW" altLang="en-US" dirty="0"/>
              <a:t>下班開車時</a:t>
            </a:r>
            <a:r>
              <a:rPr lang="en-US" dirty="0"/>
              <a:t>,</a:t>
            </a:r>
            <a:r>
              <a:rPr lang="zh-TW" altLang="en-US" dirty="0"/>
              <a:t>聽詩歌所激發的靈感或配和聲或創作</a:t>
            </a:r>
            <a:r>
              <a:rPr lang="en-US" dirty="0"/>
              <a:t>)</a:t>
            </a:r>
          </a:p>
          <a:p>
            <a:pPr lvl="0"/>
            <a:r>
              <a:rPr lang="zh-TW" altLang="en-US" dirty="0"/>
              <a:t>帶領當天的宣召</a:t>
            </a:r>
            <a:r>
              <a:rPr lang="en-US" dirty="0"/>
              <a:t>,</a:t>
            </a:r>
            <a:r>
              <a:rPr lang="zh-TW" altLang="en-US" dirty="0"/>
              <a:t>詩歌之間的如何信息連結</a:t>
            </a:r>
            <a:endParaRPr lang="en-US" dirty="0"/>
          </a:p>
          <a:p>
            <a:pPr lvl="0"/>
            <a:r>
              <a:rPr lang="zh-TW" altLang="en-US" dirty="0"/>
              <a:t>自己平常就是</a:t>
            </a:r>
            <a:r>
              <a:rPr lang="en-US" dirty="0" smtClean="0"/>
              <a:t>Worshiper(</a:t>
            </a:r>
            <a:r>
              <a:rPr lang="zh-TW" altLang="en-US" dirty="0" smtClean="0"/>
              <a:t>認罪，感謝，讚美等）</a:t>
            </a:r>
            <a:r>
              <a:rPr lang="en-US" dirty="0" smtClean="0"/>
              <a:t>,</a:t>
            </a:r>
            <a:r>
              <a:rPr lang="zh-TW" altLang="en-US" dirty="0"/>
              <a:t>才能有效的帶領會眾</a:t>
            </a:r>
            <a:r>
              <a:rPr lang="en-US" dirty="0"/>
              <a:t>Worship</a:t>
            </a:r>
          </a:p>
          <a:p>
            <a:pPr lvl="0"/>
            <a:r>
              <a:rPr lang="zh-TW" altLang="en-US" dirty="0"/>
              <a:t>禱告詞可事先抄寫預備</a:t>
            </a:r>
            <a:r>
              <a:rPr lang="en-US" dirty="0"/>
              <a:t>,</a:t>
            </a:r>
            <a:r>
              <a:rPr lang="zh-TW" altLang="en-US" dirty="0"/>
              <a:t>可與下一項</a:t>
            </a:r>
            <a:r>
              <a:rPr lang="en-US" dirty="0"/>
              <a:t>”</a:t>
            </a:r>
            <a:r>
              <a:rPr lang="zh-TW" altLang="en-US" dirty="0"/>
              <a:t>每次帶領前有深的屬靈預備</a:t>
            </a:r>
            <a:r>
              <a:rPr lang="en-US" dirty="0"/>
              <a:t>”</a:t>
            </a:r>
            <a:r>
              <a:rPr lang="zh-TW" altLang="en-US" dirty="0"/>
              <a:t>一起連結準備</a:t>
            </a:r>
            <a:endParaRPr lang="en-US" dirty="0"/>
          </a:p>
          <a:p>
            <a:pPr lvl="0"/>
            <a:r>
              <a:rPr lang="zh-TW" altLang="en-US" dirty="0">
                <a:solidFill>
                  <a:srgbClr val="FFFF00"/>
                </a:solidFill>
              </a:rPr>
              <a:t>每次帶領前有深的屬靈預備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zh-TW" altLang="en-US" dirty="0">
                <a:solidFill>
                  <a:srgbClr val="FFFF00"/>
                </a:solidFill>
              </a:rPr>
              <a:t>禱告祈求在詩歌帶領當天神的帶領與同在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zh-TW" altLang="en-US" dirty="0">
                <a:solidFill>
                  <a:srgbClr val="FFFF00"/>
                </a:solidFill>
              </a:rPr>
              <a:t>「祂必興旺 我必衰微」</a:t>
            </a:r>
            <a:r>
              <a:rPr lang="en-US" dirty="0"/>
              <a:t>,</a:t>
            </a:r>
            <a:r>
              <a:rPr lang="zh-TW" altLang="en-US" dirty="0"/>
              <a:t>再次提醒</a:t>
            </a:r>
            <a:r>
              <a:rPr lang="en-US" dirty="0"/>
              <a:t>-&gt;</a:t>
            </a:r>
            <a:r>
              <a:rPr lang="zh-TW" altLang="en-US" dirty="0"/>
              <a:t>小心我們敬拜的對象是我們的神</a:t>
            </a:r>
            <a:r>
              <a:rPr lang="en-US" dirty="0"/>
              <a:t>,</a:t>
            </a:r>
            <a:r>
              <a:rPr lang="zh-TW" altLang="en-US" dirty="0"/>
              <a:t>帶領會眾把最終的焦點帶回到敬拜神祂自己</a:t>
            </a:r>
            <a:r>
              <a:rPr lang="en-US" dirty="0"/>
              <a:t>,</a:t>
            </a:r>
            <a:r>
              <a:rPr lang="zh-TW" altLang="en-US" dirty="0"/>
              <a:t>而不是帶領者自已或敬拜團隊</a:t>
            </a:r>
            <a:r>
              <a:rPr lang="en-US" dirty="0"/>
              <a:t>,</a:t>
            </a:r>
            <a:r>
              <a:rPr lang="zh-TW" altLang="en-US" dirty="0"/>
              <a:t>是神得到祂所當得的榮耀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43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 smtClean="0"/>
              <a:t>什麼是敬拜與讚美</a:t>
            </a:r>
            <a:r>
              <a:rPr lang="en-US" altLang="zh-TW" b="1" i="1" dirty="0" smtClean="0"/>
              <a:t/>
            </a:r>
            <a:br>
              <a:rPr lang="en-US" altLang="zh-TW" b="1" i="1" dirty="0" smtClean="0"/>
            </a:br>
            <a:r>
              <a:rPr lang="en-US" sz="2000" dirty="0" smtClean="0"/>
              <a:t>(</a:t>
            </a:r>
            <a:r>
              <a:rPr lang="en-US" sz="2000" dirty="0"/>
              <a:t>Extracted from “Exploring Worship” by Bob </a:t>
            </a:r>
            <a:r>
              <a:rPr lang="en-US" sz="2000" dirty="0" err="1"/>
              <a:t>Sorge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84416"/>
            <a:ext cx="10801701" cy="5373584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什麼</a:t>
            </a:r>
            <a:r>
              <a:rPr lang="zh-TW" altLang="en-US" b="1" dirty="0"/>
              <a:t>是「敬拜」？</a:t>
            </a:r>
            <a:endParaRPr lang="en-US" dirty="0"/>
          </a:p>
          <a:p>
            <a:r>
              <a:rPr lang="zh-TW" altLang="en-US" b="1" dirty="0"/>
              <a:t>「敬拜」一字的意思</a:t>
            </a:r>
            <a:r>
              <a:rPr lang="en-US" b="1" dirty="0" smtClean="0"/>
              <a:t>Worship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English word worship comes from old Anglo-Saxon word </a:t>
            </a:r>
            <a:r>
              <a:rPr lang="en-US" b="1" dirty="0">
                <a:solidFill>
                  <a:srgbClr val="FFFF00"/>
                </a:solidFill>
              </a:rPr>
              <a:t>worth-ship</a:t>
            </a:r>
            <a:r>
              <a:rPr lang="en-US" dirty="0"/>
              <a:t>. Worship is worth-ship, </a:t>
            </a:r>
            <a:r>
              <a:rPr lang="en-US" b="1" dirty="0">
                <a:solidFill>
                  <a:srgbClr val="FFFF00"/>
                </a:solidFill>
              </a:rPr>
              <a:t>giving worth to God</a:t>
            </a:r>
            <a:r>
              <a:rPr lang="en-US" dirty="0" smtClean="0"/>
              <a:t>.</a:t>
            </a:r>
          </a:p>
          <a:p>
            <a:pPr lvl="1"/>
            <a:r>
              <a:rPr lang="zh-TW" altLang="en-US" u="sng" dirty="0" smtClean="0"/>
              <a:t>來</a:t>
            </a:r>
            <a:r>
              <a:rPr lang="zh-TW" altLang="en-US" u="sng" dirty="0"/>
              <a:t>描寫某一有價值、威嚴、功積的人，或某被崇拜的偶像。</a:t>
            </a:r>
            <a:endParaRPr lang="en-US" dirty="0"/>
          </a:p>
          <a:p>
            <a:pPr lvl="1"/>
            <a:r>
              <a:rPr lang="zh-TW" altLang="en-US" u="sng" dirty="0"/>
              <a:t>當人們去尊敬、尊重、愛慕、稱讚、甚至敬愛神的時候，他們便是在敬拜之中。</a:t>
            </a:r>
            <a:endParaRPr lang="en-US" dirty="0"/>
          </a:p>
          <a:p>
            <a:r>
              <a:rPr lang="zh-TW" altLang="en-US" b="1" dirty="0"/>
              <a:t>在聖經中所描述「敬拜」的解釋：</a:t>
            </a:r>
            <a:endParaRPr lang="en-US" dirty="0"/>
          </a:p>
          <a:p>
            <a:pPr lvl="1"/>
            <a:r>
              <a:rPr lang="zh-TW" altLang="en-US" u="sng" dirty="0"/>
              <a:t>「俯伏、低頭、屈身、叩拜、哀求、接吻、事奉、服事」等意思</a:t>
            </a:r>
            <a:r>
              <a:rPr lang="zh-TW" altLang="en-US" dirty="0"/>
              <a:t>。</a:t>
            </a:r>
            <a:endParaRPr lang="en-US" dirty="0"/>
          </a:p>
          <a:p>
            <a:r>
              <a:rPr lang="zh-TW" altLang="en-US" b="1" dirty="0"/>
              <a:t>敬拜的真諦：</a:t>
            </a:r>
            <a:r>
              <a:rPr lang="zh-TW" altLang="en-US" u="sng" dirty="0"/>
              <a:t>「付出」、「獻上」</a:t>
            </a:r>
            <a:r>
              <a:rPr lang="zh-TW" altLang="en-US" dirty="0"/>
              <a:t>（羅</a:t>
            </a:r>
            <a:r>
              <a:rPr lang="en-US" dirty="0"/>
              <a:t>12</a:t>
            </a:r>
            <a:r>
              <a:rPr lang="zh-TW" altLang="en-US" dirty="0"/>
              <a:t>：</a:t>
            </a:r>
            <a:r>
              <a:rPr lang="en-US" dirty="0"/>
              <a:t>1</a:t>
            </a:r>
            <a:r>
              <a:rPr lang="zh-TW" altLang="en-US" dirty="0"/>
              <a:t>）</a:t>
            </a:r>
            <a:endParaRPr lang="en-US" dirty="0"/>
          </a:p>
          <a:p>
            <a:r>
              <a:rPr lang="zh-TW" altLang="en-US" b="1" dirty="0"/>
              <a:t>敬拜者要注意的事有兩點：</a:t>
            </a:r>
            <a:endParaRPr lang="en-US" dirty="0"/>
          </a:p>
          <a:p>
            <a:pPr lvl="1"/>
            <a:r>
              <a:rPr lang="zh-TW" altLang="en-US" dirty="0"/>
              <a:t>「心態」：答：</a:t>
            </a:r>
            <a:r>
              <a:rPr lang="zh-TW" altLang="en-US" u="sng" dirty="0"/>
              <a:t>（崇敬、景仰、尊重）。</a:t>
            </a:r>
            <a:endParaRPr lang="en-US" dirty="0"/>
          </a:p>
          <a:p>
            <a:pPr lvl="1"/>
            <a:r>
              <a:rPr lang="zh-TW" altLang="en-US" dirty="0"/>
              <a:t>「行動」：答：</a:t>
            </a:r>
            <a:r>
              <a:rPr lang="zh-TW" altLang="en-US" u="sng" dirty="0"/>
              <a:t>（鞠躬、讚美、服事）的這兩</a:t>
            </a:r>
            <a:r>
              <a:rPr lang="zh-TW" altLang="en-US" u="sng" dirty="0" smtClean="0"/>
              <a:t>方面。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結論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82902"/>
            <a:ext cx="9476621" cy="508415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zh-TW" altLang="en-US" sz="3800" dirty="0"/>
              <a:t>不斷的練習，精進</a:t>
            </a:r>
            <a:endParaRPr lang="en-US" sz="3800" dirty="0"/>
          </a:p>
          <a:p>
            <a:pPr lvl="0"/>
            <a:r>
              <a:rPr lang="zh-TW" altLang="en-US" sz="3800" dirty="0"/>
              <a:t>找尋</a:t>
            </a:r>
            <a:r>
              <a:rPr lang="en-US" sz="3800" dirty="0" err="1"/>
              <a:t>Youtube</a:t>
            </a:r>
            <a:r>
              <a:rPr lang="zh-TW" altLang="en-US" sz="3800" dirty="0"/>
              <a:t>來學習</a:t>
            </a:r>
            <a:endParaRPr lang="en-US" sz="3800" dirty="0"/>
          </a:p>
          <a:p>
            <a:pPr lvl="0"/>
            <a:r>
              <a:rPr lang="zh-TW" altLang="en-US" sz="3800" dirty="0"/>
              <a:t>紀錄心得，每一次選歌的曲目（可多次使用）分享心得感動</a:t>
            </a:r>
            <a:endParaRPr lang="en-US" sz="3800" dirty="0"/>
          </a:p>
          <a:p>
            <a:pPr lvl="0"/>
            <a:r>
              <a:rPr lang="zh-TW" altLang="en-US" sz="3800" dirty="0"/>
              <a:t>錄影，錄音，來</a:t>
            </a:r>
            <a:r>
              <a:rPr lang="en-US" sz="3800" dirty="0"/>
              <a:t>review</a:t>
            </a:r>
            <a:r>
              <a:rPr lang="zh-TW" altLang="en-US" sz="3800" dirty="0"/>
              <a:t>檢討，改進</a:t>
            </a:r>
            <a:endParaRPr lang="en-US" sz="3800" dirty="0"/>
          </a:p>
          <a:p>
            <a:pPr lvl="0"/>
            <a:r>
              <a:rPr lang="zh-TW" altLang="en-US" sz="3800" dirty="0"/>
              <a:t>觀摩別人，參加研習會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 </a:t>
            </a:r>
            <a:endParaRPr lang="en-US" sz="3800" dirty="0" smtClean="0"/>
          </a:p>
          <a:p>
            <a:pPr marL="0" indent="0">
              <a:buNone/>
            </a:pPr>
            <a:endParaRPr lang="en-US" sz="3800" dirty="0"/>
          </a:p>
          <a:p>
            <a:r>
              <a:rPr lang="zh-TW" altLang="en-US" sz="3800" dirty="0">
                <a:solidFill>
                  <a:srgbClr val="FFFF00"/>
                </a:solidFill>
              </a:rPr>
              <a:t>經常檢視自已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如果</a:t>
            </a:r>
            <a:r>
              <a:rPr lang="en-US" sz="3800" dirty="0">
                <a:solidFill>
                  <a:srgbClr val="FFFF00"/>
                </a:solidFill>
              </a:rPr>
              <a:t>(</a:t>
            </a:r>
            <a:r>
              <a:rPr lang="zh-TW" altLang="en-US" sz="3800" dirty="0">
                <a:solidFill>
                  <a:srgbClr val="FFFF00"/>
                </a:solidFill>
              </a:rPr>
              <a:t>引用一位帶領敬拜相當有經驗的前輩</a:t>
            </a:r>
            <a:r>
              <a:rPr lang="en-US" sz="3800" dirty="0">
                <a:solidFill>
                  <a:srgbClr val="FFFF00"/>
                </a:solidFill>
              </a:rPr>
              <a:t>)“</a:t>
            </a:r>
            <a:r>
              <a:rPr lang="zh-TW" altLang="en-US" sz="3800" dirty="0">
                <a:solidFill>
                  <a:srgbClr val="FFFF00"/>
                </a:solidFill>
              </a:rPr>
              <a:t>在主領敬拜的事奉上是沒有進步的！三年前跟三年後都還是那樣，我覺得這才是教會的敬拜事奉者提醒自己的，對敬拜主領而言，這是一種事奉上的虧欠 神榮耀的事</a:t>
            </a:r>
            <a:r>
              <a:rPr lang="en-US" sz="3800" dirty="0">
                <a:solidFill>
                  <a:srgbClr val="FFFF00"/>
                </a:solidFill>
              </a:rPr>
              <a:t>”</a:t>
            </a:r>
            <a:r>
              <a:rPr lang="zh-TW" altLang="en-US" sz="3800" dirty="0">
                <a:solidFill>
                  <a:srgbClr val="FFFF00"/>
                </a:solidFill>
              </a:rPr>
              <a:t>。雖然聽起來有點殘酷與刺耳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但確實提醒我們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決不可輕看詩歌敬拜帶領的職事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激勵我們不斷地謙卑學習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多聽多看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多充實音樂知識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技巧</a:t>
            </a:r>
            <a:r>
              <a:rPr lang="en-US" sz="3800" dirty="0">
                <a:solidFill>
                  <a:srgbClr val="FFFF00"/>
                </a:solidFill>
              </a:rPr>
              <a:t>(</a:t>
            </a:r>
            <a:r>
              <a:rPr lang="zh-TW" altLang="en-US" sz="3800" dirty="0">
                <a:solidFill>
                  <a:srgbClr val="FFFF00"/>
                </a:solidFill>
              </a:rPr>
              <a:t>如同畫畫有更多的色彩顏料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粗細不同畫筆來幫助表現</a:t>
            </a:r>
            <a:r>
              <a:rPr lang="en-US" sz="3800" dirty="0">
                <a:solidFill>
                  <a:srgbClr val="FFFF00"/>
                </a:solidFill>
              </a:rPr>
              <a:t>),</a:t>
            </a:r>
            <a:r>
              <a:rPr lang="zh-TW" altLang="en-US" sz="3800" dirty="0">
                <a:solidFill>
                  <a:srgbClr val="FFFF00"/>
                </a:solidFill>
              </a:rPr>
              <a:t>多操練</a:t>
            </a:r>
            <a:r>
              <a:rPr lang="en-US" sz="3800" dirty="0">
                <a:solidFill>
                  <a:srgbClr val="FFFF00"/>
                </a:solidFill>
              </a:rPr>
              <a:t>(</a:t>
            </a:r>
            <a:r>
              <a:rPr lang="zh-TW" altLang="en-US" sz="3800" dirty="0">
                <a:solidFill>
                  <a:srgbClr val="FFFF00"/>
                </a:solidFill>
              </a:rPr>
              <a:t>需要時間</a:t>
            </a:r>
            <a:r>
              <a:rPr lang="en-US" sz="3800" dirty="0">
                <a:solidFill>
                  <a:srgbClr val="FFFF00"/>
                </a:solidFill>
              </a:rPr>
              <a:t>,</a:t>
            </a:r>
            <a:r>
              <a:rPr lang="zh-TW" altLang="en-US" sz="3800" dirty="0">
                <a:solidFill>
                  <a:srgbClr val="FFFF00"/>
                </a:solidFill>
              </a:rPr>
              <a:t>不會一蹴可幾</a:t>
            </a:r>
            <a:r>
              <a:rPr lang="en-US" sz="3800" dirty="0">
                <a:solidFill>
                  <a:srgbClr val="FFFF00"/>
                </a:solidFill>
              </a:rPr>
              <a:t>),</a:t>
            </a:r>
            <a:r>
              <a:rPr lang="zh-TW" altLang="en-US" sz="3800" dirty="0">
                <a:solidFill>
                  <a:srgbClr val="FFFF00"/>
                </a:solidFill>
              </a:rPr>
              <a:t>更重要禱告求神賞賜所需恩賜與才能</a:t>
            </a:r>
            <a:r>
              <a:rPr lang="en-US" sz="3800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結論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13164"/>
            <a:ext cx="8946541" cy="4478975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聽一首我為這次的分享作的編曲</a:t>
            </a:r>
            <a:r>
              <a:rPr lang="en-US" altLang="zh-TW" sz="2400" dirty="0" smtClean="0"/>
              <a:t>-”</a:t>
            </a:r>
            <a:r>
              <a:rPr lang="zh-TW" altLang="en-US" sz="2400" dirty="0" smtClean="0"/>
              <a:t>月亮代表我的心</a:t>
            </a:r>
            <a:r>
              <a:rPr lang="en-US" altLang="zh-TW" sz="2400" dirty="0" smtClean="0"/>
              <a:t>”</a:t>
            </a:r>
          </a:p>
          <a:p>
            <a:r>
              <a:rPr lang="zh-TW" altLang="en-US" sz="2400" dirty="0" smtClean="0"/>
              <a:t>若能理解運用以後四個星期的分享，保證你也會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5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什麼是敬拜與讚美</a:t>
            </a:r>
            <a:r>
              <a:rPr lang="en-US" altLang="zh-TW" b="1" i="1" dirty="0"/>
              <a:t/>
            </a:r>
            <a:br>
              <a:rPr lang="en-US" altLang="zh-TW" b="1" i="1" dirty="0"/>
            </a:br>
            <a:r>
              <a:rPr lang="en-US" sz="2000" dirty="0"/>
              <a:t>(Extracted from “Exploring Worship” by Bob </a:t>
            </a:r>
            <a:r>
              <a:rPr lang="en-US" sz="2000" dirty="0" err="1"/>
              <a:t>Sorge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/>
              <a:t>關於「敬拜」的定義：</a:t>
            </a:r>
            <a:endParaRPr lang="en-US" sz="2400" dirty="0"/>
          </a:p>
          <a:p>
            <a:pPr lvl="1"/>
            <a:r>
              <a:rPr lang="zh-TW" altLang="en-US" sz="2400" dirty="0"/>
              <a:t>敬拜是：</a:t>
            </a:r>
            <a:r>
              <a:rPr lang="zh-TW" altLang="en-US" sz="2400" u="sng" dirty="0"/>
              <a:t>神與人之間的對話，而且</a:t>
            </a:r>
            <a:r>
              <a:rPr lang="zh-TW" altLang="en-US" sz="2400" u="sng" dirty="0" smtClean="0"/>
              <a:t>不斷在</a:t>
            </a:r>
            <a:r>
              <a:rPr lang="zh-TW" altLang="en-US" sz="2400" u="sng" dirty="0"/>
              <a:t>基督徒的生活中進行著。</a:t>
            </a:r>
            <a:endParaRPr lang="en-US" sz="2400" dirty="0"/>
          </a:p>
          <a:p>
            <a:pPr lvl="1"/>
            <a:r>
              <a:rPr lang="zh-TW" altLang="en-US" sz="2400" dirty="0"/>
              <a:t>敬拜是：</a:t>
            </a:r>
            <a:r>
              <a:rPr lang="zh-TW" altLang="en-US" sz="2400" u="sng" dirty="0"/>
              <a:t>向神獻祭，獻上我們的一生和我們整個人。</a:t>
            </a:r>
            <a:endParaRPr lang="en-US" sz="2400" dirty="0"/>
          </a:p>
          <a:p>
            <a:pPr lvl="1"/>
            <a:r>
              <a:rPr lang="zh-TW" altLang="en-US" sz="2400" dirty="0"/>
              <a:t>敬拜是：</a:t>
            </a:r>
            <a:r>
              <a:rPr lang="zh-TW" altLang="en-US" sz="2400" u="sng" dirty="0"/>
              <a:t>我們向那位啟示祂自己的三一神所作的回應。</a:t>
            </a:r>
            <a:endParaRPr lang="en-US" sz="2400" dirty="0"/>
          </a:p>
          <a:p>
            <a:pPr lvl="1"/>
            <a:r>
              <a:rPr lang="zh-TW" altLang="en-US" sz="2400" dirty="0"/>
              <a:t>敬拜是：</a:t>
            </a:r>
            <a:r>
              <a:rPr lang="zh-TW" altLang="en-US" sz="2400" u="sng" dirty="0"/>
              <a:t>無盡的愛與降服。</a:t>
            </a:r>
            <a:endParaRPr lang="en-US" sz="2400" dirty="0"/>
          </a:p>
          <a:p>
            <a:pPr lvl="1"/>
            <a:r>
              <a:rPr lang="zh-TW" altLang="en-US" sz="2400" dirty="0"/>
              <a:t>敬拜是：</a:t>
            </a:r>
            <a:r>
              <a:rPr lang="zh-TW" altLang="en-US" sz="2400" u="sng" dirty="0"/>
              <a:t>人心中對神的愛慕、尊崇和讚美，是人帶著順服的態度在神至高權下，</a:t>
            </a:r>
            <a:r>
              <a:rPr lang="zh-TW" altLang="en-US" sz="2400" u="sng" dirty="0" smtClean="0"/>
              <a:t>所表達</a:t>
            </a:r>
            <a:r>
              <a:rPr lang="zh-TW" altLang="en-US" sz="2400" u="sng" dirty="0"/>
              <a:t>來的心聲。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什麼是敬拜與讚美</a:t>
            </a:r>
            <a:r>
              <a:rPr lang="en-US" altLang="zh-TW" b="1" i="1" dirty="0"/>
              <a:t/>
            </a:r>
            <a:br>
              <a:rPr lang="en-US" altLang="zh-TW" b="1" i="1" dirty="0"/>
            </a:br>
            <a:r>
              <a:rPr lang="en-US" sz="2000" dirty="0"/>
              <a:t>(Extracted from “Exploring Worship” by Bob </a:t>
            </a:r>
            <a:r>
              <a:rPr lang="en-US" sz="2000" dirty="0" err="1"/>
              <a:t>Sorge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16989" cy="4478511"/>
          </a:xfrm>
        </p:spPr>
        <p:txBody>
          <a:bodyPr>
            <a:normAutofit fontScale="92500"/>
          </a:bodyPr>
          <a:lstStyle/>
          <a:p>
            <a:r>
              <a:rPr lang="zh-TW" altLang="en-US" sz="2400" b="1" dirty="0"/>
              <a:t>讚美與敬拜的區別：</a:t>
            </a:r>
            <a:endParaRPr lang="en-US" sz="2400" dirty="0"/>
          </a:p>
          <a:p>
            <a:pPr lvl="1"/>
            <a:r>
              <a:rPr lang="zh-TW" altLang="en-US" sz="2400" dirty="0" smtClean="0"/>
              <a:t>想要</a:t>
            </a:r>
            <a:r>
              <a:rPr lang="zh-TW" altLang="en-US" sz="2400" dirty="0"/>
              <a:t>明白敬拜的意義，我們就先要了解清楚讚美與敬拜之區別。讚美和敬拜通常在不同的層面運作，但有時候兩者並不學容易劃分，因為聚會中，不同的人會同時表達出讚美與敬拜。當我們在主面前舉手或跳舞時，究竟是在讚美，還是在敬拜呢？</a:t>
            </a:r>
            <a:r>
              <a:rPr lang="en-US" altLang="zh-TW" sz="2400" dirty="0"/>
              <a:t>…</a:t>
            </a:r>
            <a:r>
              <a:rPr lang="zh-TW" altLang="en-US" sz="2400" dirty="0"/>
              <a:t>答案是</a:t>
            </a:r>
            <a:r>
              <a:rPr lang="zh-TW" altLang="en-US" sz="2400" b="1" dirty="0"/>
              <a:t>可能</a:t>
            </a:r>
            <a:r>
              <a:rPr lang="zh-TW" altLang="en-US" sz="2400" dirty="0"/>
              <a:t>兩者能同時進行。</a:t>
            </a:r>
            <a:endParaRPr lang="en-US" sz="2400" dirty="0"/>
          </a:p>
          <a:p>
            <a:pPr lvl="1"/>
            <a:r>
              <a:rPr lang="zh-TW" altLang="en-US" sz="2400" dirty="0" smtClean="0"/>
              <a:t>有</a:t>
            </a:r>
            <a:r>
              <a:rPr lang="zh-TW" altLang="en-US" sz="2400" dirty="0"/>
              <a:t>人形容說，要把「讚美和敬拜」劃分為二，其困難程度就如劃分「靈」與「魂」一樣。靈與魂確實是人身上不同的部分，但卻很難加以區分。例如：當我們有某種感動時，究竟是我的靈或是我的魂呢？同樣，讚美與敬拜雖然本質不同，卻兩者都是在一起並且難以劃分。</a:t>
            </a:r>
            <a:endParaRPr lang="en-US" sz="2400" dirty="0"/>
          </a:p>
          <a:p>
            <a:pPr lvl="1"/>
            <a:r>
              <a:rPr lang="zh-TW" altLang="en-US" sz="2400" dirty="0" smtClean="0"/>
              <a:t>禱告</a:t>
            </a:r>
            <a:r>
              <a:rPr lang="zh-TW" altLang="en-US" sz="2400" dirty="0"/>
              <a:t>、感謝、讚美與敬拜，彼此之間有很深的關係，也有重疊的部分。藉著所顯示的圖表，也許我們可以了解為何很難完全區分它們。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1" dirty="0"/>
              <a:t>什麼是敬拜與讚美</a:t>
            </a:r>
            <a:r>
              <a:rPr lang="en-US" altLang="zh-TW" b="1" i="1" dirty="0"/>
              <a:t/>
            </a:r>
            <a:br>
              <a:rPr lang="en-US" altLang="zh-TW" b="1" i="1" dirty="0"/>
            </a:br>
            <a:r>
              <a:rPr lang="en-US" sz="2000" dirty="0"/>
              <a:t>(Extracted from “Exploring Worship” by Bob </a:t>
            </a:r>
            <a:r>
              <a:rPr lang="en-US" sz="2000" dirty="0" err="1"/>
              <a:t>Sorge</a:t>
            </a:r>
            <a:r>
              <a:rPr lang="en-US" sz="2000" dirty="0"/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784" y="1768563"/>
            <a:ext cx="4508500" cy="3644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750" y="5717754"/>
            <a:ext cx="843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因此，將「讚美與敬拜」來區別，可以說是一個「假設」，主要是幫助我們更容易了解敬拜的實質。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74" y="159834"/>
            <a:ext cx="5964685" cy="65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399" y="191069"/>
            <a:ext cx="8946541" cy="1219092"/>
          </a:xfrm>
        </p:spPr>
        <p:txBody>
          <a:bodyPr/>
          <a:lstStyle/>
          <a:p>
            <a:r>
              <a:rPr lang="zh-TW" altLang="en-US" b="1" dirty="0"/>
              <a:t>（關係）</a:t>
            </a:r>
            <a:endParaRPr lang="en-US" dirty="0"/>
          </a:p>
          <a:p>
            <a:pPr lvl="1"/>
            <a:r>
              <a:rPr lang="zh-TW" altLang="en-US" sz="2000" dirty="0" smtClean="0"/>
              <a:t>敬拜</a:t>
            </a:r>
            <a:r>
              <a:rPr lang="zh-TW" altLang="en-US" sz="2000" dirty="0"/>
              <a:t>讚美雖然在本質不同，卻不能截然分割，兩者彼此有共通，都是由聖靈發動的。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19" y="1410161"/>
            <a:ext cx="93091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什麼是讚美 </a:t>
            </a:r>
            <a:r>
              <a:rPr lang="en-US" altLang="zh-TW" b="1" u="sng" dirty="0" smtClean="0"/>
              <a:t/>
            </a:r>
            <a:br>
              <a:rPr lang="en-US" altLang="zh-TW" b="1" u="sng" dirty="0" smtClean="0"/>
            </a:br>
            <a:r>
              <a:rPr lang="zh-TW" altLang="en-US" sz="2000" b="1" dirty="0" smtClean="0"/>
              <a:t>（</a:t>
            </a:r>
            <a:r>
              <a:rPr lang="zh-TW" altLang="en-US" sz="2000" dirty="0"/>
              <a:t>摘錄自“探索敬拜”－“</a:t>
            </a:r>
            <a:r>
              <a:rPr lang="en-US" sz="2000" dirty="0"/>
              <a:t>Exploring Worship” </a:t>
            </a:r>
            <a:r>
              <a:rPr lang="zh-TW" altLang="en-US" sz="2000" b="1" dirty="0"/>
              <a:t>）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19480"/>
            <a:ext cx="9759319" cy="5133860"/>
          </a:xfrm>
        </p:spPr>
        <p:txBody>
          <a:bodyPr>
            <a:normAutofit lnSpcReduction="10000"/>
          </a:bodyPr>
          <a:lstStyle/>
          <a:p>
            <a:r>
              <a:rPr lang="zh-TW" altLang="en-US" u="sng" dirty="0"/>
              <a:t>讚美的本質</a:t>
            </a:r>
            <a:endParaRPr lang="en-US" dirty="0"/>
          </a:p>
          <a:p>
            <a:pPr lvl="1"/>
            <a:r>
              <a:rPr lang="en-US" sz="2000" dirty="0"/>
              <a:t>“Praise” is “to commend; to applaud; to express approval or admiration of; to extol in words or in song; to magnify; to glorify”. There is only “God’s way” of praising the Lord.</a:t>
            </a:r>
          </a:p>
          <a:p>
            <a:pPr lvl="1"/>
            <a:r>
              <a:rPr lang="en-US" sz="2000" dirty="0"/>
              <a:t>“Praise is not praise until is vocalized or shown forth. In other words, </a:t>
            </a:r>
            <a:r>
              <a:rPr lang="en-US" sz="2000" b="1" dirty="0">
                <a:solidFill>
                  <a:srgbClr val="FFFF00"/>
                </a:solidFill>
              </a:rPr>
              <a:t>it is impossible to praise with the mouth shut”</a:t>
            </a:r>
            <a:r>
              <a:rPr lang="en-US" sz="2000" dirty="0"/>
              <a:t>.(</a:t>
            </a:r>
            <a:r>
              <a:rPr lang="zh-TW" altLang="en-US" sz="2000" dirty="0"/>
              <a:t>詩</a:t>
            </a:r>
            <a:r>
              <a:rPr lang="en-US" sz="2000" dirty="0"/>
              <a:t>66:8 - </a:t>
            </a:r>
            <a:r>
              <a:rPr lang="zh-TW" altLang="en-US" sz="2000" dirty="0"/>
              <a:t>萬民哪，你們當稱頌我們的神，使人得聽讚美他的聲音。</a:t>
            </a:r>
            <a:r>
              <a:rPr lang="en-US" sz="2000" dirty="0"/>
              <a:t>)</a:t>
            </a:r>
          </a:p>
          <a:p>
            <a:pPr lvl="1"/>
            <a:r>
              <a:rPr lang="zh-TW" altLang="en-US" sz="2000" dirty="0"/>
              <a:t>讚美和敬拜的互動關係</a:t>
            </a:r>
            <a:r>
              <a:rPr lang="en-US" altLang="zh-TW" sz="2000" dirty="0"/>
              <a:t>﹐</a:t>
            </a:r>
            <a:r>
              <a:rPr lang="zh-TW" altLang="en-US" sz="2000" dirty="0"/>
              <a:t>雖相似卻各有其本質與目的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讚美包括直接對神的頌讚和稱揚以及間接對人向神誇讚和尊崇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讚美有外顯的特徵：藉唱歌</a:t>
            </a:r>
            <a:r>
              <a:rPr lang="en-US" altLang="zh-TW" sz="2000" dirty="0"/>
              <a:t>﹐</a:t>
            </a:r>
            <a:r>
              <a:rPr lang="zh-TW" altLang="en-US" sz="2000" dirty="0"/>
              <a:t>呼喊</a:t>
            </a:r>
            <a:r>
              <a:rPr lang="en-US" altLang="zh-TW" sz="2000" dirty="0"/>
              <a:t>﹐</a:t>
            </a:r>
            <a:r>
              <a:rPr lang="zh-TW" altLang="en-US" sz="2000" dirty="0"/>
              <a:t>話語</a:t>
            </a:r>
            <a:r>
              <a:rPr lang="en-US" altLang="zh-TW" sz="2000" dirty="0"/>
              <a:t>﹐</a:t>
            </a:r>
            <a:r>
              <a:rPr lang="zh-TW" altLang="en-US" sz="2000" dirty="0"/>
              <a:t>樂器</a:t>
            </a:r>
            <a:r>
              <a:rPr lang="en-US" altLang="zh-TW" sz="2000" dirty="0"/>
              <a:t>﹐</a:t>
            </a:r>
            <a:r>
              <a:rPr lang="zh-TW" altLang="en-US" sz="2000" dirty="0"/>
              <a:t>舞蹈</a:t>
            </a:r>
            <a:r>
              <a:rPr lang="en-US" altLang="zh-TW" sz="2000" dirty="0"/>
              <a:t>﹒﹒﹒﹒</a:t>
            </a:r>
            <a:r>
              <a:rPr lang="zh-TW" altLang="en-US" sz="2000" dirty="0"/>
              <a:t>等等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默想和讚美不同</a:t>
            </a:r>
            <a:r>
              <a:rPr lang="en-US" altLang="zh-TW" sz="2000" dirty="0"/>
              <a:t>﹒</a:t>
            </a:r>
            <a:r>
              <a:rPr lang="zh-TW" altLang="en-US" sz="2000" dirty="0"/>
              <a:t>讚美始於心思專注在神身上</a:t>
            </a:r>
            <a:r>
              <a:rPr lang="en-US" altLang="zh-TW" sz="2000" dirty="0"/>
              <a:t>﹐</a:t>
            </a:r>
            <a:r>
              <a:rPr lang="zh-TW" altLang="en-US" sz="2000" dirty="0"/>
              <a:t>並且將思想付諸行動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按著神喜悅的方式</a:t>
            </a:r>
            <a:r>
              <a:rPr lang="en-US" altLang="zh-TW" sz="2000" dirty="0"/>
              <a:t>﹐</a:t>
            </a:r>
            <a:r>
              <a:rPr lang="zh-TW" altLang="en-US" sz="2000" dirty="0"/>
              <a:t>真誠由衷</a:t>
            </a:r>
            <a:r>
              <a:rPr lang="en-US" altLang="zh-TW" sz="2000" dirty="0"/>
              <a:t>﹐</a:t>
            </a:r>
            <a:r>
              <a:rPr lang="zh-TW" altLang="en-US" sz="2000" dirty="0"/>
              <a:t>合乎聖經地</a:t>
            </a:r>
            <a:r>
              <a:rPr lang="en-US" altLang="zh-TW" sz="2000" dirty="0"/>
              <a:t>﹐</a:t>
            </a:r>
            <a:r>
              <a:rPr lang="zh-TW" altLang="en-US" sz="2000" dirty="0"/>
              <a:t>甘心樂意來讚美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不基於感覺乃基於神永不改變的偉大屬性</a:t>
            </a:r>
            <a:r>
              <a:rPr lang="en-US" altLang="zh-TW" sz="2000" dirty="0"/>
              <a:t>﹒</a:t>
            </a:r>
            <a:r>
              <a:rPr lang="zh-TW" altLang="en-US" sz="2000" dirty="0"/>
              <a:t>藉著意志而非情感來運作</a:t>
            </a:r>
            <a:r>
              <a:rPr lang="en-US" altLang="zh-TW" sz="2000" dirty="0"/>
              <a:t>﹒</a:t>
            </a:r>
            <a:endParaRPr lang="en-US" sz="2000" dirty="0"/>
          </a:p>
          <a:p>
            <a:pPr lvl="1"/>
            <a:r>
              <a:rPr lang="zh-TW" altLang="en-US" sz="2000" dirty="0"/>
              <a:t>不管我們的感覺和環境如何</a:t>
            </a:r>
            <a:r>
              <a:rPr lang="en-US" altLang="zh-TW" sz="2000" dirty="0"/>
              <a:t>﹐</a:t>
            </a:r>
            <a:r>
              <a:rPr lang="zh-TW" altLang="en-US" sz="2000" dirty="0"/>
              <a:t>都要來讚美神</a:t>
            </a:r>
            <a:r>
              <a:rPr lang="en-US" altLang="zh-TW" sz="2000" dirty="0"/>
              <a:t>﹒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2368</TotalTime>
  <Words>6212</Words>
  <Application>Microsoft Macintosh PowerPoint</Application>
  <PresentationFormat>Widescreen</PresentationFormat>
  <Paragraphs>343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Century Gothic</vt:lpstr>
      <vt:lpstr>Wingdings 3</vt:lpstr>
      <vt:lpstr>宋体</vt:lpstr>
      <vt:lpstr>新細明體</vt:lpstr>
      <vt:lpstr>Arial</vt:lpstr>
      <vt:lpstr>Ion</vt:lpstr>
      <vt:lpstr>分享: 帶領會眾進入更深的敬拜 </vt:lpstr>
      <vt:lpstr>內容：</vt:lpstr>
      <vt:lpstr>什麼是敬拜與讚美 (Extracted from “Exploring Worship” by Bob Sorge)  </vt:lpstr>
      <vt:lpstr>什麼是敬拜與讚美 (Extracted from “Exploring Worship” by Bob Sorge) </vt:lpstr>
      <vt:lpstr>什麼是敬拜與讚美 (Extracted from “Exploring Worship” by Bob Sorge)</vt:lpstr>
      <vt:lpstr>什麼是敬拜與讚美 (Extracted from “Exploring Worship” by Bob Sorge)</vt:lpstr>
      <vt:lpstr>PowerPoint Presentation</vt:lpstr>
      <vt:lpstr>PowerPoint Presentation</vt:lpstr>
      <vt:lpstr>什麼是讚美  （摘錄自“探索敬拜”－“Exploring Worship” ） </vt:lpstr>
      <vt:lpstr>什麼是讚美  （摘錄自“探索敬拜”－“Exploring Worship” ） </vt:lpstr>
      <vt:lpstr>什麼是讚美  （摘錄自“探索敬拜”－“Exploring Worship” ） </vt:lpstr>
      <vt:lpstr>什麼是讚美  （摘錄自“探索敬拜”－“Exploring Worship” ） </vt:lpstr>
      <vt:lpstr>什麼是讚美  （摘錄自“探索敬拜”－“Exploring Worship” ） </vt:lpstr>
      <vt:lpstr>什麼是讚美  （摘錄自“探索敬拜”－“Exploring Worship” ） </vt:lpstr>
      <vt:lpstr>什麼是讚美  （摘錄自“探索敬拜”－“Exploring Worship” ） </vt:lpstr>
      <vt:lpstr>考慮你的現有資源 </vt:lpstr>
      <vt:lpstr>考慮你的現有資源 －敬拜團隊(Worship Team): </vt:lpstr>
      <vt:lpstr>考慮你的現有資源 －敬拜團隊(Worship Team):</vt:lpstr>
      <vt:lpstr>考慮你的現有資源 －敬拜團隊(Worship Team):</vt:lpstr>
      <vt:lpstr>詩歌的組成 </vt:lpstr>
      <vt:lpstr>詩歌的組成－歌詞，音樂 </vt:lpstr>
      <vt:lpstr>詩歌的組成－歌詞，音樂 </vt:lpstr>
      <vt:lpstr>詩歌的選擇 </vt:lpstr>
      <vt:lpstr>詩歌的選擇 </vt:lpstr>
      <vt:lpstr>詩歌的選擇 </vt:lpstr>
      <vt:lpstr>詩歌的帶領 </vt:lpstr>
      <vt:lpstr>詩歌的帶領</vt:lpstr>
      <vt:lpstr>詩歌的帶領</vt:lpstr>
      <vt:lpstr>靈裡的預備 </vt:lpstr>
      <vt:lpstr>結論</vt:lpstr>
      <vt:lpstr>結論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分享: 帶領會眾進入更深的敬拜 </dc:title>
  <dc:creator>CHIU, VINCENT</dc:creator>
  <cp:lastModifiedBy>CHIU, VINCENT</cp:lastModifiedBy>
  <cp:revision>37</cp:revision>
  <dcterms:created xsi:type="dcterms:W3CDTF">2016-02-16T15:52:35Z</dcterms:created>
  <dcterms:modified xsi:type="dcterms:W3CDTF">2016-02-21T20:01:46Z</dcterms:modified>
</cp:coreProperties>
</file>