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7" d="100"/>
          <a:sy n="117" d="100"/>
        </p:scale>
        <p:origin x="19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3/5/16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3/5/16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y_Best_Friend_key_D.pdf" TargetMode="External"/><Relationship Id="rId4" Type="http://schemas.openxmlformats.org/officeDocument/2006/relationships/hyperlink" Target="My_Best_Friend_key_E.pdf" TargetMode="External"/><Relationship Id="rId1" Type="http://schemas.openxmlformats.org/officeDocument/2006/relationships/slideLayout" Target="../slideLayouts/slideLayout2.xml"/><Relationship Id="rId2" Type="http://schemas.openxmlformats.org/officeDocument/2006/relationships/hyperlink" Target="My_Best_Friend_key_b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982" y="1447799"/>
            <a:ext cx="11336482" cy="3329581"/>
          </a:xfrm>
        </p:spPr>
        <p:txBody>
          <a:bodyPr/>
          <a:lstStyle/>
          <a:p>
            <a:r>
              <a:rPr lang="zh-TW" altLang="en-US" sz="6600" dirty="0"/>
              <a:t>認識移調</a:t>
            </a:r>
            <a:endParaRPr lang="en-US" sz="6600" dirty="0"/>
          </a:p>
        </p:txBody>
      </p:sp>
      <p:sp>
        <p:nvSpPr>
          <p:cNvPr id="3" name="Subtitle 2"/>
          <p:cNvSpPr>
            <a:spLocks noGrp="1"/>
          </p:cNvSpPr>
          <p:nvPr>
            <p:ph type="subTitle" idx="1"/>
          </p:nvPr>
        </p:nvSpPr>
        <p:spPr>
          <a:xfrm>
            <a:off x="1154955" y="4777380"/>
            <a:ext cx="8825658" cy="434700"/>
          </a:xfrm>
        </p:spPr>
        <p:txBody>
          <a:bodyPr/>
          <a:lstStyle/>
          <a:p>
            <a:r>
              <a:rPr lang="zh-TW" altLang="en-US" dirty="0"/>
              <a:t>邱克</a:t>
            </a:r>
            <a:r>
              <a:rPr lang="zh-TW" altLang="en-US" dirty="0" smtClean="0"/>
              <a:t>勤 </a:t>
            </a:r>
            <a:r>
              <a:rPr lang="en-US" altLang="zh-TW" dirty="0" smtClean="0"/>
              <a:t>03/06/2016</a:t>
            </a:r>
            <a:endParaRPr lang="en-US" altLang="zh-TW" dirty="0"/>
          </a:p>
        </p:txBody>
      </p:sp>
      <p:sp>
        <p:nvSpPr>
          <p:cNvPr id="4" name="TextBox 3"/>
          <p:cNvSpPr txBox="1"/>
          <p:nvPr/>
        </p:nvSpPr>
        <p:spPr>
          <a:xfrm>
            <a:off x="1154955" y="5120640"/>
            <a:ext cx="3337560" cy="646331"/>
          </a:xfrm>
          <a:prstGeom prst="rect">
            <a:avLst/>
          </a:prstGeom>
          <a:noFill/>
        </p:spPr>
        <p:txBody>
          <a:bodyPr wrap="square" rtlCol="0">
            <a:spAutoFit/>
          </a:bodyPr>
          <a:lstStyle/>
          <a:p>
            <a:r>
              <a:rPr lang="en-US" dirty="0" err="1"/>
              <a:t>Vincentchiu.com</a:t>
            </a:r>
            <a:endParaRPr lang="en-US" dirty="0"/>
          </a:p>
          <a:p>
            <a:endParaRPr lang="en-US" dirty="0"/>
          </a:p>
        </p:txBody>
      </p:sp>
    </p:spTree>
    <p:extLst>
      <p:ext uri="{BB962C8B-B14F-4D97-AF65-F5344CB8AC3E}">
        <p14:creationId xmlns:p14="http://schemas.microsoft.com/office/powerpoint/2010/main" val="381750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400" dirty="0"/>
              <a:t>認識移調</a:t>
            </a:r>
            <a:endParaRPr lang="en-US" dirty="0"/>
          </a:p>
        </p:txBody>
      </p:sp>
      <p:sp>
        <p:nvSpPr>
          <p:cNvPr id="3" name="Content Placeholder 2"/>
          <p:cNvSpPr>
            <a:spLocks noGrp="1"/>
          </p:cNvSpPr>
          <p:nvPr>
            <p:ph idx="1"/>
          </p:nvPr>
        </p:nvSpPr>
        <p:spPr>
          <a:xfrm>
            <a:off x="467592" y="1205345"/>
            <a:ext cx="10760825" cy="5332615"/>
          </a:xfrm>
        </p:spPr>
        <p:txBody>
          <a:bodyPr>
            <a:normAutofit/>
          </a:bodyPr>
          <a:lstStyle/>
          <a:p>
            <a:pPr lvl="0"/>
            <a:r>
              <a:rPr lang="zh-TW" altLang="en-US" sz="2400" b="1" dirty="0"/>
              <a:t>移調</a:t>
            </a:r>
            <a:r>
              <a:rPr lang="en-US" sz="2400" b="1" dirty="0"/>
              <a:t>(Transposition):</a:t>
            </a:r>
            <a:r>
              <a:rPr lang="en-US" sz="2400" dirty="0"/>
              <a:t> </a:t>
            </a:r>
          </a:p>
          <a:p>
            <a:pPr lvl="1"/>
            <a:r>
              <a:rPr lang="zh-TW" altLang="en-US" sz="2000" i="1" dirty="0"/>
              <a:t>移調</a:t>
            </a:r>
            <a:r>
              <a:rPr lang="en-US" sz="2000" i="1" dirty="0"/>
              <a:t>:</a:t>
            </a:r>
            <a:r>
              <a:rPr lang="en-US" sz="2000" b="1" dirty="0"/>
              <a:t> </a:t>
            </a:r>
            <a:r>
              <a:rPr lang="zh-TW" altLang="en-US" sz="2000" dirty="0"/>
              <a:t>將一音符或一和弦從一調號移轉</a:t>
            </a:r>
            <a:r>
              <a:rPr lang="en-US" sz="2000" dirty="0"/>
              <a:t>(</a:t>
            </a:r>
            <a:r>
              <a:rPr lang="zh-TW" altLang="en-US" sz="2000" dirty="0"/>
              <a:t>升或降</a:t>
            </a:r>
            <a:r>
              <a:rPr lang="en-US" sz="2000" dirty="0"/>
              <a:t>)</a:t>
            </a:r>
            <a:r>
              <a:rPr lang="zh-TW" altLang="en-US" sz="2000" dirty="0"/>
              <a:t>成另一不同的調號</a:t>
            </a:r>
            <a:endParaRPr lang="en-US" sz="2000" dirty="0"/>
          </a:p>
          <a:p>
            <a:pPr lvl="0"/>
            <a:r>
              <a:rPr lang="zh-TW" altLang="en-US" sz="2400" b="1" dirty="0"/>
              <a:t>移調的目的</a:t>
            </a:r>
            <a:r>
              <a:rPr lang="en-US" sz="2400" b="1" dirty="0"/>
              <a:t>:</a:t>
            </a:r>
            <a:endParaRPr lang="en-US" sz="2400" dirty="0"/>
          </a:p>
          <a:p>
            <a:pPr lvl="1"/>
            <a:r>
              <a:rPr lang="zh-TW" altLang="en-US" sz="2000" dirty="0"/>
              <a:t>在有些時候</a:t>
            </a:r>
            <a:r>
              <a:rPr lang="en-US" sz="2000" dirty="0"/>
              <a:t>,</a:t>
            </a:r>
            <a:r>
              <a:rPr lang="zh-TW" altLang="en-US" sz="2000" dirty="0"/>
              <a:t>原曲調的音域超出</a:t>
            </a:r>
            <a:r>
              <a:rPr lang="en-US" sz="2000" dirty="0"/>
              <a:t>(</a:t>
            </a:r>
            <a:r>
              <a:rPr lang="zh-TW" altLang="en-US" sz="2000" dirty="0"/>
              <a:t>過高或過低</a:t>
            </a:r>
            <a:r>
              <a:rPr lang="en-US" sz="2000" dirty="0"/>
              <a:t>)</a:t>
            </a:r>
            <a:r>
              <a:rPr lang="zh-TW" altLang="en-US" sz="2000" dirty="0"/>
              <a:t>人生或樂器所能駕馭的音域</a:t>
            </a:r>
            <a:r>
              <a:rPr lang="en-US" sz="2000" dirty="0"/>
              <a:t>. </a:t>
            </a:r>
            <a:r>
              <a:rPr lang="zh-TW" altLang="en-US" sz="2000" dirty="0"/>
              <a:t>例如</a:t>
            </a:r>
            <a:r>
              <a:rPr lang="en-US" sz="2000" dirty="0"/>
              <a:t>, C </a:t>
            </a:r>
            <a:r>
              <a:rPr lang="zh-TW" altLang="en-US" sz="2000" dirty="0"/>
              <a:t>調歌曲的最高音對某些唱者過高</a:t>
            </a:r>
            <a:r>
              <a:rPr lang="en-US" sz="2000" dirty="0"/>
              <a:t>,</a:t>
            </a:r>
            <a:r>
              <a:rPr lang="zh-TW" altLang="en-US" sz="2000" dirty="0"/>
              <a:t>可將原曲調降一半音</a:t>
            </a:r>
            <a:r>
              <a:rPr lang="en-US" sz="2000" dirty="0"/>
              <a:t>(B)</a:t>
            </a:r>
            <a:r>
              <a:rPr lang="zh-TW" altLang="en-US" sz="2000" dirty="0"/>
              <a:t>或一全音</a:t>
            </a:r>
            <a:r>
              <a:rPr lang="en-US" sz="2000" dirty="0"/>
              <a:t>(</a:t>
            </a:r>
            <a:r>
              <a:rPr lang="en-US" sz="2000" baseline="30000" dirty="0" err="1"/>
              <a:t>b</a:t>
            </a:r>
            <a:r>
              <a:rPr lang="en-US" sz="2000" dirty="0" err="1"/>
              <a:t>B</a:t>
            </a:r>
            <a:r>
              <a:rPr lang="en-US" sz="2000" dirty="0"/>
              <a:t>),</a:t>
            </a:r>
            <a:r>
              <a:rPr lang="zh-TW" altLang="en-US" sz="2000" dirty="0"/>
              <a:t>甚至更低的</a:t>
            </a:r>
            <a:r>
              <a:rPr lang="en-US" sz="2000" dirty="0"/>
              <a:t>A</a:t>
            </a:r>
            <a:r>
              <a:rPr lang="zh-TW" altLang="en-US" sz="2000" dirty="0"/>
              <a:t>調號</a:t>
            </a:r>
            <a:r>
              <a:rPr lang="en-US" sz="2000" dirty="0"/>
              <a:t>,</a:t>
            </a:r>
            <a:r>
              <a:rPr lang="zh-TW" altLang="en-US" sz="2000" dirty="0"/>
              <a:t>來配合唱者的音域</a:t>
            </a:r>
            <a:r>
              <a:rPr lang="en-US" sz="2000" dirty="0"/>
              <a:t>.</a:t>
            </a:r>
            <a:endParaRPr lang="en-US" sz="2400" dirty="0"/>
          </a:p>
          <a:p>
            <a:pPr lvl="1"/>
            <a:r>
              <a:rPr lang="en-US" sz="2000" dirty="0"/>
              <a:t> </a:t>
            </a:r>
            <a:r>
              <a:rPr lang="zh-TW" altLang="en-US" sz="2000" dirty="0"/>
              <a:t>某些樂器只能彈奏某一曲調</a:t>
            </a:r>
            <a:r>
              <a:rPr lang="en-US" sz="2000" dirty="0"/>
              <a:t>.</a:t>
            </a:r>
            <a:r>
              <a:rPr lang="zh-TW" altLang="en-US" sz="2000" dirty="0"/>
              <a:t>例如</a:t>
            </a:r>
            <a:r>
              <a:rPr lang="en-US" sz="2000" dirty="0"/>
              <a:t>,</a:t>
            </a:r>
            <a:r>
              <a:rPr lang="zh-TW" altLang="en-US" sz="2000" dirty="0"/>
              <a:t>初學吉他者</a:t>
            </a:r>
            <a:r>
              <a:rPr lang="en-US" sz="2000" dirty="0"/>
              <a:t>,</a:t>
            </a:r>
            <a:r>
              <a:rPr lang="zh-TW" altLang="en-US" sz="2000" dirty="0"/>
              <a:t>對於有複雜升降調號的和弦</a:t>
            </a:r>
            <a:r>
              <a:rPr lang="en-US" sz="2000" dirty="0"/>
              <a:t>,</a:t>
            </a:r>
            <a:r>
              <a:rPr lang="zh-TW" altLang="en-US" sz="2000" dirty="0"/>
              <a:t>例如</a:t>
            </a:r>
            <a:r>
              <a:rPr lang="en-US" sz="2000" dirty="0"/>
              <a:t>,</a:t>
            </a:r>
            <a:r>
              <a:rPr lang="en-US" sz="2000" baseline="30000" dirty="0" err="1"/>
              <a:t>b</a:t>
            </a:r>
            <a:r>
              <a:rPr lang="en-US" sz="2000" dirty="0" err="1"/>
              <a:t>B</a:t>
            </a:r>
            <a:r>
              <a:rPr lang="zh-TW" altLang="en-US" sz="2000" dirty="0"/>
              <a:t>較難駕馭</a:t>
            </a:r>
            <a:r>
              <a:rPr lang="en-US" sz="2000" dirty="0"/>
              <a:t>,</a:t>
            </a:r>
            <a:r>
              <a:rPr lang="zh-TW" altLang="en-US" sz="2000" dirty="0"/>
              <a:t>但會彈奏</a:t>
            </a:r>
            <a:r>
              <a:rPr lang="en-US" sz="2000" dirty="0"/>
              <a:t>C</a:t>
            </a:r>
            <a:r>
              <a:rPr lang="zh-TW" altLang="en-US" sz="2000" dirty="0"/>
              <a:t>或</a:t>
            </a:r>
            <a:r>
              <a:rPr lang="en-US" sz="2000" dirty="0"/>
              <a:t>A</a:t>
            </a:r>
            <a:r>
              <a:rPr lang="zh-TW" altLang="en-US" sz="2000" dirty="0"/>
              <a:t>調號的和弦</a:t>
            </a:r>
            <a:r>
              <a:rPr lang="en-US" sz="2000" dirty="0"/>
              <a:t>,</a:t>
            </a:r>
            <a:r>
              <a:rPr lang="zh-TW" altLang="en-US" sz="2000" dirty="0"/>
              <a:t>這時我們可以將原調移調成</a:t>
            </a:r>
            <a:r>
              <a:rPr lang="en-US" sz="2000" dirty="0"/>
              <a:t>C</a:t>
            </a:r>
            <a:r>
              <a:rPr lang="zh-TW" altLang="en-US" sz="2000" dirty="0"/>
              <a:t>或</a:t>
            </a:r>
            <a:r>
              <a:rPr lang="en-US" sz="2000" dirty="0"/>
              <a:t>A</a:t>
            </a:r>
            <a:r>
              <a:rPr lang="zh-TW" altLang="en-US" sz="2000" dirty="0"/>
              <a:t>調</a:t>
            </a:r>
            <a:r>
              <a:rPr lang="en-US" sz="2000" dirty="0"/>
              <a:t>,</a:t>
            </a:r>
            <a:r>
              <a:rPr lang="zh-TW" altLang="en-US" sz="2000" dirty="0"/>
              <a:t>然後用移調夾</a:t>
            </a:r>
            <a:r>
              <a:rPr lang="en-US" sz="2000" dirty="0"/>
              <a:t>(Capo)</a:t>
            </a:r>
            <a:r>
              <a:rPr lang="zh-TW" altLang="en-US" sz="2000" dirty="0"/>
              <a:t>來升降回原調</a:t>
            </a:r>
            <a:r>
              <a:rPr lang="en-US" sz="2000" dirty="0"/>
              <a:t>.</a:t>
            </a:r>
            <a:endParaRPr lang="en-US" sz="2400" dirty="0"/>
          </a:p>
          <a:p>
            <a:pPr lvl="1"/>
            <a:r>
              <a:rPr lang="zh-TW" altLang="en-US" sz="2000" dirty="0"/>
              <a:t>有時為某一樂器編寫不在合奏調號</a:t>
            </a:r>
            <a:r>
              <a:rPr lang="en-US" sz="2000" dirty="0"/>
              <a:t>(Concert Key)</a:t>
            </a:r>
            <a:r>
              <a:rPr lang="zh-TW" altLang="en-US" sz="2000" dirty="0"/>
              <a:t>的音樂</a:t>
            </a:r>
            <a:r>
              <a:rPr lang="en-US" sz="2000" dirty="0"/>
              <a:t>.</a:t>
            </a:r>
            <a:r>
              <a:rPr lang="zh-TW" altLang="en-US" sz="2000" dirty="0"/>
              <a:t>例如</a:t>
            </a:r>
            <a:r>
              <a:rPr lang="en-US" sz="2000" dirty="0"/>
              <a:t>, </a:t>
            </a:r>
            <a:r>
              <a:rPr lang="zh-TW" altLang="en-US" sz="2000" dirty="0"/>
              <a:t>喇叭樂器吹出的樂音總是低於原樂譜的一全音</a:t>
            </a:r>
            <a:r>
              <a:rPr lang="en-US" sz="2000" dirty="0"/>
              <a:t>.</a:t>
            </a:r>
            <a:r>
              <a:rPr lang="zh-TW" altLang="en-US" sz="2000" dirty="0"/>
              <a:t>所以為喇叭手編寫的樂譜總是移調成比其他樂器高一全音的調號</a:t>
            </a:r>
            <a:r>
              <a:rPr lang="en-US" sz="2000" dirty="0"/>
              <a:t>.</a:t>
            </a:r>
            <a:endParaRPr lang="en-US" sz="2400" dirty="0"/>
          </a:p>
          <a:p>
            <a:pPr lvl="1"/>
            <a:endParaRPr lang="en-US" sz="2400" dirty="0"/>
          </a:p>
          <a:p>
            <a:pPr lvl="0"/>
            <a:endParaRPr lang="en-US" sz="2400" b="1" dirty="0"/>
          </a:p>
          <a:p>
            <a:pPr lvl="1"/>
            <a:endParaRPr lang="en-US" altLang="zh-TW" b="1" dirty="0" smtClean="0"/>
          </a:p>
          <a:p>
            <a:pPr lvl="1"/>
            <a:endParaRPr lang="en-US" altLang="zh-TW" b="1" dirty="0" smtClean="0"/>
          </a:p>
          <a:p>
            <a:pPr lvl="1"/>
            <a:endParaRPr lang="en-US" dirty="0"/>
          </a:p>
        </p:txBody>
      </p:sp>
    </p:spTree>
    <p:extLst>
      <p:ext uri="{BB962C8B-B14F-4D97-AF65-F5344CB8AC3E}">
        <p14:creationId xmlns:p14="http://schemas.microsoft.com/office/powerpoint/2010/main" val="238707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4400" dirty="0"/>
              <a:t>認識移調</a:t>
            </a:r>
            <a:endParaRPr lang="en-US" dirty="0"/>
          </a:p>
        </p:txBody>
      </p:sp>
      <p:sp>
        <p:nvSpPr>
          <p:cNvPr id="3" name="Content Placeholder 2"/>
          <p:cNvSpPr>
            <a:spLocks noGrp="1"/>
          </p:cNvSpPr>
          <p:nvPr>
            <p:ph idx="1"/>
          </p:nvPr>
        </p:nvSpPr>
        <p:spPr>
          <a:xfrm>
            <a:off x="779319" y="1364876"/>
            <a:ext cx="10760825" cy="1704110"/>
          </a:xfrm>
        </p:spPr>
        <p:txBody>
          <a:bodyPr>
            <a:normAutofit/>
          </a:bodyPr>
          <a:lstStyle/>
          <a:p>
            <a:pPr lvl="0"/>
            <a:r>
              <a:rPr lang="zh-TW" altLang="en-US" b="1" dirty="0"/>
              <a:t>移調的方法</a:t>
            </a:r>
            <a:r>
              <a:rPr lang="en-US" b="1" dirty="0"/>
              <a:t>:</a:t>
            </a:r>
            <a:endParaRPr lang="en-US" dirty="0"/>
          </a:p>
          <a:p>
            <a:pPr lvl="1"/>
            <a:r>
              <a:rPr lang="zh-TW" altLang="en-US" dirty="0"/>
              <a:t>階梯式移調</a:t>
            </a:r>
            <a:r>
              <a:rPr lang="en-US" dirty="0"/>
              <a:t>(Step-Wise Transposition): </a:t>
            </a:r>
            <a:r>
              <a:rPr lang="zh-TW" altLang="en-US" dirty="0"/>
              <a:t>先算出原曲調調號與要移調的新曲調調號之間</a:t>
            </a:r>
            <a:r>
              <a:rPr lang="en-US" dirty="0"/>
              <a:t>,</a:t>
            </a:r>
            <a:r>
              <a:rPr lang="zh-TW" altLang="en-US" dirty="0"/>
              <a:t>有多少個半音音程的升降差距</a:t>
            </a:r>
            <a:r>
              <a:rPr lang="en-US" dirty="0"/>
              <a:t>,</a:t>
            </a:r>
            <a:r>
              <a:rPr lang="zh-TW" altLang="en-US" dirty="0"/>
              <a:t>然後新曲調的每一音或和弦皆根據此音程升降差距來升降</a:t>
            </a:r>
            <a:r>
              <a:rPr lang="en-US" dirty="0"/>
              <a:t>.</a:t>
            </a:r>
            <a:r>
              <a:rPr lang="en-US" sz="2000" b="1" dirty="0"/>
              <a:t> </a:t>
            </a:r>
            <a:r>
              <a:rPr lang="zh-TW" altLang="en-US" sz="2000" dirty="0"/>
              <a:t>例如以下的例子</a:t>
            </a:r>
            <a:r>
              <a:rPr lang="en-US" sz="2000" dirty="0"/>
              <a:t>,D</a:t>
            </a:r>
            <a:r>
              <a:rPr lang="zh-TW" altLang="en-US" sz="2000" dirty="0"/>
              <a:t>調與要移轉的新調</a:t>
            </a:r>
            <a:r>
              <a:rPr lang="en-US" sz="2000" dirty="0"/>
              <a:t>F</a:t>
            </a:r>
            <a:r>
              <a:rPr lang="zh-TW" altLang="en-US" sz="2000" dirty="0"/>
              <a:t>調相差</a:t>
            </a:r>
            <a:r>
              <a:rPr lang="en-US" sz="2000" dirty="0"/>
              <a:t>3</a:t>
            </a:r>
            <a:r>
              <a:rPr lang="zh-TW" altLang="en-US" sz="2000" dirty="0"/>
              <a:t>個半音</a:t>
            </a:r>
            <a:r>
              <a:rPr lang="en-US" sz="2000" dirty="0"/>
              <a:t>,</a:t>
            </a:r>
            <a:r>
              <a:rPr lang="zh-TW" altLang="en-US" sz="2000" dirty="0"/>
              <a:t>因此新調的每一音與和弦都要往上移</a:t>
            </a:r>
            <a:r>
              <a:rPr lang="en-US" sz="2000" dirty="0"/>
              <a:t>3</a:t>
            </a:r>
            <a:r>
              <a:rPr lang="zh-TW" altLang="en-US" sz="2000" dirty="0"/>
              <a:t>個半音</a:t>
            </a:r>
            <a:r>
              <a:rPr lang="en-US" sz="2000" dirty="0"/>
              <a:t>.</a:t>
            </a:r>
          </a:p>
          <a:p>
            <a:pPr lvl="0"/>
            <a:endParaRPr lang="en-US" sz="2400" b="1" dirty="0"/>
          </a:p>
          <a:p>
            <a:pPr lvl="1"/>
            <a:endParaRPr lang="en-US" altLang="zh-TW" b="1" dirty="0" smtClean="0"/>
          </a:p>
          <a:p>
            <a:pPr lvl="1"/>
            <a:endParaRPr lang="en-US" altLang="zh-TW" b="1" dirty="0" smtClean="0"/>
          </a:p>
          <a:p>
            <a:pPr lvl="1"/>
            <a:endParaRPr lang="en-US" dirty="0"/>
          </a:p>
        </p:txBody>
      </p:sp>
      <p:sp>
        <p:nvSpPr>
          <p:cNvPr id="4" name="Rectangle 2"/>
          <p:cNvSpPr>
            <a:spLocks noChangeArrowheads="1"/>
          </p:cNvSpPr>
          <p:nvPr/>
        </p:nvSpPr>
        <p:spPr bwMode="auto">
          <a:xfrm>
            <a:off x="311727" y="7169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408" y="3068985"/>
            <a:ext cx="8009222" cy="15017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818407" y="4873338"/>
            <a:ext cx="15923391" cy="54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407" y="4773095"/>
            <a:ext cx="8009220" cy="152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9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02" y="-93518"/>
            <a:ext cx="9404723" cy="1400530"/>
          </a:xfrm>
        </p:spPr>
        <p:txBody>
          <a:bodyPr/>
          <a:lstStyle/>
          <a:p>
            <a:r>
              <a:rPr lang="zh-TW" altLang="en-US" sz="4400" dirty="0"/>
              <a:t>認識移調</a:t>
            </a:r>
            <a:endParaRPr lang="en-US" dirty="0"/>
          </a:p>
        </p:txBody>
      </p:sp>
      <p:sp>
        <p:nvSpPr>
          <p:cNvPr id="3" name="Content Placeholder 2"/>
          <p:cNvSpPr>
            <a:spLocks noGrp="1"/>
          </p:cNvSpPr>
          <p:nvPr>
            <p:ph idx="1"/>
          </p:nvPr>
        </p:nvSpPr>
        <p:spPr>
          <a:xfrm>
            <a:off x="0" y="609945"/>
            <a:ext cx="11949545" cy="1246909"/>
          </a:xfrm>
        </p:spPr>
        <p:txBody>
          <a:bodyPr>
            <a:normAutofit lnSpcReduction="10000"/>
          </a:bodyPr>
          <a:lstStyle/>
          <a:p>
            <a:r>
              <a:rPr lang="zh-TW" altLang="en-US" dirty="0"/>
              <a:t>度數式移調</a:t>
            </a:r>
            <a:r>
              <a:rPr lang="en-US" dirty="0"/>
              <a:t>(Degree-Wise Transposition): </a:t>
            </a:r>
            <a:r>
              <a:rPr lang="zh-TW" altLang="en-US" dirty="0"/>
              <a:t>此方法將原曲調的每一音與和弦用音階或和弦度數來表示</a:t>
            </a:r>
            <a:r>
              <a:rPr lang="en-US" dirty="0"/>
              <a:t>.</a:t>
            </a:r>
            <a:r>
              <a:rPr lang="zh-TW" altLang="en-US" dirty="0"/>
              <a:t>然後將此一度數套用在新曲調</a:t>
            </a:r>
            <a:r>
              <a:rPr lang="en-US" dirty="0"/>
              <a:t>.</a:t>
            </a:r>
            <a:r>
              <a:rPr lang="zh-TW" altLang="en-US" dirty="0"/>
              <a:t>例如以下的例子</a:t>
            </a:r>
            <a:r>
              <a:rPr lang="en-US" dirty="0"/>
              <a:t>,</a:t>
            </a:r>
            <a:r>
              <a:rPr lang="zh-TW" altLang="en-US" dirty="0"/>
              <a:t>將</a:t>
            </a:r>
            <a:r>
              <a:rPr lang="en-US" dirty="0"/>
              <a:t>D</a:t>
            </a:r>
            <a:r>
              <a:rPr lang="zh-TW" altLang="en-US" dirty="0"/>
              <a:t>調的每一和弦用羅馬數字的和弦度數數字來表示</a:t>
            </a:r>
            <a:r>
              <a:rPr lang="en-US" dirty="0"/>
              <a:t>,</a:t>
            </a:r>
            <a:r>
              <a:rPr lang="zh-TW" altLang="en-US" dirty="0"/>
              <a:t>然後新曲調</a:t>
            </a:r>
            <a:r>
              <a:rPr lang="en-US" dirty="0"/>
              <a:t>F</a:t>
            </a:r>
            <a:r>
              <a:rPr lang="zh-TW" altLang="en-US" dirty="0"/>
              <a:t>調的每一和弦就根據此羅馬數字的和弦度數數字來移轉成屬於該</a:t>
            </a:r>
            <a:r>
              <a:rPr lang="en-US" dirty="0"/>
              <a:t>F</a:t>
            </a:r>
            <a:r>
              <a:rPr lang="zh-TW" altLang="en-US" dirty="0"/>
              <a:t>調相對羅馬數字度數所代表的和弦</a:t>
            </a:r>
            <a:r>
              <a:rPr lang="en-US" dirty="0"/>
              <a:t>.</a:t>
            </a:r>
            <a:r>
              <a:rPr lang="zh-TW" altLang="en-US" dirty="0"/>
              <a:t>同理</a:t>
            </a:r>
            <a:r>
              <a:rPr lang="en-US" dirty="0"/>
              <a:t>,</a:t>
            </a:r>
            <a:r>
              <a:rPr lang="zh-TW" altLang="en-US" dirty="0"/>
              <a:t>原曲調的 每一音也可用其簡譜的數字表示方式</a:t>
            </a:r>
            <a:r>
              <a:rPr lang="en-US" dirty="0"/>
              <a:t>,</a:t>
            </a:r>
            <a:r>
              <a:rPr lang="zh-TW" altLang="en-US" dirty="0"/>
              <a:t>套用在新曲調上</a:t>
            </a:r>
            <a:r>
              <a:rPr lang="en-US" dirty="0"/>
              <a:t>.</a:t>
            </a:r>
          </a:p>
          <a:p>
            <a:pPr lvl="0"/>
            <a:endParaRPr lang="en-US" sz="2400" b="1" dirty="0"/>
          </a:p>
          <a:p>
            <a:pPr lvl="1"/>
            <a:endParaRPr lang="en-US" altLang="zh-TW" b="1" dirty="0" smtClean="0"/>
          </a:p>
          <a:p>
            <a:pPr lvl="1"/>
            <a:endParaRPr lang="en-US" altLang="zh-TW" b="1" dirty="0" smtClean="0"/>
          </a:p>
          <a:p>
            <a:pPr lvl="1"/>
            <a:endParaRPr lang="en-US" dirty="0"/>
          </a:p>
        </p:txBody>
      </p:sp>
      <p:sp>
        <p:nvSpPr>
          <p:cNvPr id="4" name="Rectangle 2"/>
          <p:cNvSpPr>
            <a:spLocks noChangeArrowheads="1"/>
          </p:cNvSpPr>
          <p:nvPr/>
        </p:nvSpPr>
        <p:spPr bwMode="auto">
          <a:xfrm>
            <a:off x="646111" y="11845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973" y="1808018"/>
            <a:ext cx="6424981" cy="9423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434974" y="3917372"/>
            <a:ext cx="13615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973" y="2782460"/>
            <a:ext cx="6424981" cy="974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970" y="3770759"/>
            <a:ext cx="6397301" cy="10085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2660073" y="59199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717" y="4999477"/>
            <a:ext cx="6397301" cy="9035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2434971" y="6070599"/>
            <a:ext cx="142162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812" y="5921678"/>
            <a:ext cx="6397301" cy="91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6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02" y="-93518"/>
            <a:ext cx="9404723" cy="1400530"/>
          </a:xfrm>
        </p:spPr>
        <p:txBody>
          <a:bodyPr/>
          <a:lstStyle/>
          <a:p>
            <a:r>
              <a:rPr lang="zh-TW" altLang="en-US" sz="4400" dirty="0"/>
              <a:t>認識移調</a:t>
            </a:r>
            <a:endParaRPr lang="en-US" dirty="0"/>
          </a:p>
        </p:txBody>
      </p:sp>
      <p:sp>
        <p:nvSpPr>
          <p:cNvPr id="3" name="Content Placeholder 2"/>
          <p:cNvSpPr>
            <a:spLocks noGrp="1"/>
          </p:cNvSpPr>
          <p:nvPr>
            <p:ph idx="1"/>
          </p:nvPr>
        </p:nvSpPr>
        <p:spPr>
          <a:xfrm>
            <a:off x="407120" y="935844"/>
            <a:ext cx="11949545" cy="1136129"/>
          </a:xfrm>
        </p:spPr>
        <p:txBody>
          <a:bodyPr>
            <a:normAutofit/>
          </a:bodyPr>
          <a:lstStyle/>
          <a:p>
            <a:pPr lvl="1"/>
            <a:r>
              <a:rPr lang="zh-TW" altLang="en-US" dirty="0"/>
              <a:t>音程音距式移調</a:t>
            </a:r>
            <a:r>
              <a:rPr lang="en-US" dirty="0"/>
              <a:t>(Interval-Based Transposition): </a:t>
            </a:r>
            <a:r>
              <a:rPr lang="zh-TW" altLang="en-US" dirty="0"/>
              <a:t>先移轉新曲調的第一音</a:t>
            </a:r>
            <a:r>
              <a:rPr lang="en-US" dirty="0"/>
              <a:t>,</a:t>
            </a:r>
            <a:r>
              <a:rPr lang="zh-TW" altLang="en-US" dirty="0"/>
              <a:t>然後接下來的第二音就按照原曲調的第一與第二音的相同音程音距差距來移轉</a:t>
            </a:r>
            <a:r>
              <a:rPr lang="en-US" dirty="0"/>
              <a:t>. </a:t>
            </a:r>
            <a:r>
              <a:rPr lang="zh-TW" altLang="en-US" dirty="0"/>
              <a:t>同理</a:t>
            </a:r>
            <a:r>
              <a:rPr lang="en-US" dirty="0"/>
              <a:t>,</a:t>
            </a:r>
            <a:r>
              <a:rPr lang="zh-TW" altLang="en-US" dirty="0"/>
              <a:t>第三音就按照原曲調的第二與第三音的相同音程音距差距來移轉</a:t>
            </a:r>
            <a:r>
              <a:rPr lang="en-US" dirty="0"/>
              <a:t>.</a:t>
            </a:r>
            <a:r>
              <a:rPr lang="zh-TW" altLang="en-US" dirty="0"/>
              <a:t>新曲調的其他音以此類推</a:t>
            </a:r>
            <a:r>
              <a:rPr lang="en-US" dirty="0"/>
              <a:t>.</a:t>
            </a:r>
            <a:r>
              <a:rPr lang="en-US" sz="2000" dirty="0"/>
              <a:t> </a:t>
            </a:r>
          </a:p>
          <a:p>
            <a:pPr lvl="0"/>
            <a:endParaRPr lang="en-US" sz="2400" b="1" dirty="0"/>
          </a:p>
          <a:p>
            <a:pPr lvl="1"/>
            <a:endParaRPr lang="en-US" altLang="zh-TW" b="1" dirty="0" smtClean="0"/>
          </a:p>
          <a:p>
            <a:pPr lvl="1"/>
            <a:endParaRPr lang="en-US" altLang="zh-TW" b="1" dirty="0" smtClean="0"/>
          </a:p>
          <a:p>
            <a:pPr lvl="1"/>
            <a:endParaRPr lang="en-US" dirty="0"/>
          </a:p>
        </p:txBody>
      </p:sp>
      <p:sp>
        <p:nvSpPr>
          <p:cNvPr id="4" name="Rectangle 2"/>
          <p:cNvSpPr>
            <a:spLocks noChangeArrowheads="1"/>
          </p:cNvSpPr>
          <p:nvPr/>
        </p:nvSpPr>
        <p:spPr bwMode="auto">
          <a:xfrm>
            <a:off x="646111" y="11845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2434974" y="3917372"/>
            <a:ext cx="13615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p:cNvSpPr>
            <a:spLocks noChangeArrowheads="1"/>
          </p:cNvSpPr>
          <p:nvPr/>
        </p:nvSpPr>
        <p:spPr bwMode="auto">
          <a:xfrm>
            <a:off x="2660073" y="59199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2434971" y="6070599"/>
            <a:ext cx="142162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542202" y="735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101" y="2720573"/>
            <a:ext cx="8637465" cy="17994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028102" y="4816369"/>
            <a:ext cx="150280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102" y="4816370"/>
            <a:ext cx="8618788" cy="154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02" y="-93518"/>
            <a:ext cx="9404723" cy="1400530"/>
          </a:xfrm>
        </p:spPr>
        <p:txBody>
          <a:bodyPr/>
          <a:lstStyle/>
          <a:p>
            <a:r>
              <a:rPr lang="zh-TW" altLang="en-US" sz="4400" dirty="0"/>
              <a:t>認識移調</a:t>
            </a:r>
            <a:endParaRPr lang="en-US" dirty="0"/>
          </a:p>
        </p:txBody>
      </p:sp>
      <p:sp>
        <p:nvSpPr>
          <p:cNvPr id="3" name="Content Placeholder 2"/>
          <p:cNvSpPr>
            <a:spLocks noGrp="1"/>
          </p:cNvSpPr>
          <p:nvPr>
            <p:ph idx="1"/>
          </p:nvPr>
        </p:nvSpPr>
        <p:spPr>
          <a:xfrm>
            <a:off x="504754" y="1307012"/>
            <a:ext cx="11182492" cy="4984102"/>
          </a:xfrm>
        </p:spPr>
        <p:txBody>
          <a:bodyPr>
            <a:normAutofit/>
          </a:bodyPr>
          <a:lstStyle/>
          <a:p>
            <a:r>
              <a:rPr lang="zh-TW" altLang="en-US" sz="2200" dirty="0"/>
              <a:t>移調夾移調</a:t>
            </a:r>
            <a:r>
              <a:rPr lang="en-US" sz="2200" dirty="0"/>
              <a:t>(Capo Transposition):  </a:t>
            </a:r>
            <a:r>
              <a:rPr lang="zh-TW" altLang="en-US" sz="2200" dirty="0"/>
              <a:t>對吉他手有一相當方便的移調工具</a:t>
            </a:r>
            <a:r>
              <a:rPr lang="en-US" sz="2200" dirty="0"/>
              <a:t>-</a:t>
            </a:r>
            <a:r>
              <a:rPr lang="zh-TW" altLang="en-US" sz="2200" dirty="0"/>
              <a:t>移調夾</a:t>
            </a:r>
            <a:r>
              <a:rPr lang="en-US" sz="2200" dirty="0"/>
              <a:t>(Capo).</a:t>
            </a:r>
            <a:r>
              <a:rPr lang="zh-TW" altLang="en-US" sz="2200" dirty="0"/>
              <a:t>吉他上的每一琴格音距相當於鋼琴的一黑鍵</a:t>
            </a:r>
            <a:r>
              <a:rPr lang="en-US" sz="2200" dirty="0"/>
              <a:t>,</a:t>
            </a:r>
            <a:r>
              <a:rPr lang="zh-TW" altLang="en-US" sz="2200" dirty="0"/>
              <a:t>也即一半音</a:t>
            </a:r>
            <a:r>
              <a:rPr lang="en-US" sz="2200" dirty="0"/>
              <a:t>.</a:t>
            </a:r>
            <a:r>
              <a:rPr lang="zh-TW" altLang="en-US" sz="2200" dirty="0"/>
              <a:t>我們可利用移調夾夾在第幾個琴格來表示對原曲調調升幾個半音</a:t>
            </a:r>
            <a:r>
              <a:rPr lang="en-US" sz="2200" dirty="0"/>
              <a:t>.</a:t>
            </a:r>
            <a:r>
              <a:rPr lang="zh-TW" altLang="en-US" sz="2200" dirty="0"/>
              <a:t>例如吉他手熟悉</a:t>
            </a:r>
            <a:r>
              <a:rPr lang="en-US" sz="2200" dirty="0"/>
              <a:t>G</a:t>
            </a:r>
            <a:r>
              <a:rPr lang="zh-TW" altLang="en-US" sz="2200" dirty="0"/>
              <a:t>調的和弦</a:t>
            </a:r>
            <a:r>
              <a:rPr lang="en-US" sz="2200" dirty="0"/>
              <a:t>,</a:t>
            </a:r>
            <a:r>
              <a:rPr lang="zh-TW" altLang="en-US" sz="2200" dirty="0"/>
              <a:t>但對</a:t>
            </a:r>
            <a:r>
              <a:rPr lang="en-US" sz="2200" baseline="30000" dirty="0" err="1"/>
              <a:t>b</a:t>
            </a:r>
            <a:r>
              <a:rPr lang="en-US" sz="2200" dirty="0" err="1"/>
              <a:t>B</a:t>
            </a:r>
            <a:r>
              <a:rPr lang="zh-TW" altLang="en-US" sz="2200" dirty="0"/>
              <a:t>的合弦就像當陌生</a:t>
            </a:r>
            <a:r>
              <a:rPr lang="en-US" sz="2200" dirty="0"/>
              <a:t>,</a:t>
            </a:r>
            <a:r>
              <a:rPr lang="zh-TW" altLang="en-US" sz="2200" dirty="0"/>
              <a:t>這時可用階梯式移調的算法算出新曲調比原曲調總共升</a:t>
            </a:r>
            <a:r>
              <a:rPr lang="en-US" sz="2200" dirty="0"/>
              <a:t>3</a:t>
            </a:r>
            <a:r>
              <a:rPr lang="zh-TW" altLang="en-US" sz="2200" dirty="0"/>
              <a:t>個半音</a:t>
            </a:r>
            <a:r>
              <a:rPr lang="en-US" sz="2200" dirty="0"/>
              <a:t>,</a:t>
            </a:r>
            <a:r>
              <a:rPr lang="zh-TW" altLang="en-US" sz="2200" dirty="0"/>
              <a:t>若我們將移調夾夾在第</a:t>
            </a:r>
            <a:r>
              <a:rPr lang="en-US" sz="2200" dirty="0"/>
              <a:t>3</a:t>
            </a:r>
            <a:r>
              <a:rPr lang="zh-TW" altLang="en-US" sz="2200" dirty="0"/>
              <a:t>個琴格</a:t>
            </a:r>
            <a:r>
              <a:rPr lang="en-US" sz="2200" dirty="0"/>
              <a:t>,</a:t>
            </a:r>
            <a:r>
              <a:rPr lang="zh-TW" altLang="en-US" sz="2200" dirty="0"/>
              <a:t>雖然我們仍 彈</a:t>
            </a:r>
            <a:r>
              <a:rPr lang="en-US" sz="2200" dirty="0"/>
              <a:t>G</a:t>
            </a:r>
            <a:r>
              <a:rPr lang="zh-TW" altLang="en-US" sz="2200" dirty="0"/>
              <a:t>調的和弦</a:t>
            </a:r>
            <a:r>
              <a:rPr lang="en-US" sz="2200" dirty="0"/>
              <a:t>.,</a:t>
            </a:r>
            <a:r>
              <a:rPr lang="zh-TW" altLang="en-US" sz="2200" dirty="0"/>
              <a:t>事實上我們彈的每一和弦已是</a:t>
            </a:r>
            <a:r>
              <a:rPr lang="en-US" sz="2200" baseline="30000" dirty="0" err="1"/>
              <a:t>b</a:t>
            </a:r>
            <a:r>
              <a:rPr lang="en-US" sz="2200" dirty="0" err="1"/>
              <a:t>B</a:t>
            </a:r>
            <a:r>
              <a:rPr lang="zh-TW" altLang="en-US" sz="2200" dirty="0"/>
              <a:t>調相對的</a:t>
            </a:r>
            <a:r>
              <a:rPr lang="zh-TW" altLang="en-US" sz="2200" dirty="0" smtClean="0"/>
              <a:t>合弦</a:t>
            </a:r>
            <a:endParaRPr lang="en-US" altLang="zh-TW" sz="2200" dirty="0" smtClean="0"/>
          </a:p>
          <a:p>
            <a:pPr marL="0" indent="0">
              <a:buNone/>
            </a:pPr>
            <a:r>
              <a:rPr lang="en-US" sz="2200" i="1" u="sng" dirty="0" smtClean="0"/>
              <a:t>(</a:t>
            </a:r>
            <a:r>
              <a:rPr lang="en-US" sz="2200" i="1" u="sng" dirty="0"/>
              <a:t>Note: </a:t>
            </a:r>
            <a:r>
              <a:rPr lang="zh-TW" altLang="en-US" sz="2200" i="1" u="sng" dirty="0"/>
              <a:t>對吉他來講</a:t>
            </a:r>
            <a:r>
              <a:rPr lang="en-US" sz="2200" i="1" u="sng" dirty="0"/>
              <a:t>, Barre chords </a:t>
            </a:r>
            <a:r>
              <a:rPr lang="zh-TW" altLang="en-US" sz="2200" i="1" u="sng" dirty="0"/>
              <a:t>的和弦按法就是根據此一原理來按有複雜升降記號的和弦</a:t>
            </a:r>
            <a:r>
              <a:rPr lang="en-US" sz="2200" i="1" u="sng" dirty="0"/>
              <a:t>.</a:t>
            </a:r>
            <a:r>
              <a:rPr lang="zh-TW" altLang="en-US" sz="2200" i="1" u="sng" dirty="0"/>
              <a:t>例如要按</a:t>
            </a:r>
            <a:r>
              <a:rPr lang="en-US" sz="2200" i="1" u="sng" baseline="30000" dirty="0"/>
              <a:t>#</a:t>
            </a:r>
            <a:r>
              <a:rPr lang="en-US" sz="2200" i="1" u="sng" dirty="0"/>
              <a:t>Cm </a:t>
            </a:r>
            <a:r>
              <a:rPr lang="zh-TW" altLang="en-US" sz="2200" i="1" u="sng" dirty="0"/>
              <a:t>和弦就是往下兩個琴格萊按</a:t>
            </a:r>
            <a:r>
              <a:rPr lang="en-US" sz="2200" i="1" u="sng" dirty="0" err="1"/>
              <a:t>Bm</a:t>
            </a:r>
            <a:r>
              <a:rPr lang="en-US" sz="2200" i="1" u="sng" dirty="0"/>
              <a:t> </a:t>
            </a:r>
            <a:r>
              <a:rPr lang="zh-TW" altLang="en-US" sz="2200" i="1" u="sng" dirty="0"/>
              <a:t>和弦</a:t>
            </a:r>
            <a:r>
              <a:rPr lang="en-US" sz="2200" i="1" u="sng" dirty="0" smtClean="0"/>
              <a:t>.)</a:t>
            </a:r>
          </a:p>
          <a:p>
            <a:pPr marL="0" indent="0">
              <a:buNone/>
            </a:pPr>
            <a:endParaRPr lang="en-US" sz="3000" u="sng" dirty="0"/>
          </a:p>
          <a:p>
            <a:r>
              <a:rPr lang="zh-TW" altLang="en-US" sz="2200" dirty="0" smtClean="0"/>
              <a:t>電腦軟體</a:t>
            </a:r>
            <a:r>
              <a:rPr lang="zh-TW" altLang="en-US" sz="2200" dirty="0"/>
              <a:t>移調</a:t>
            </a:r>
            <a:r>
              <a:rPr lang="en-US" sz="2200" dirty="0"/>
              <a:t>(Software-Based Transposition): </a:t>
            </a:r>
            <a:r>
              <a:rPr lang="zh-TW" altLang="en-US" sz="2200" dirty="0"/>
              <a:t>市面上的電腦製譜軟體都有此自動移調功能</a:t>
            </a:r>
            <a:r>
              <a:rPr lang="en-US" sz="2200" dirty="0"/>
              <a:t>. </a:t>
            </a:r>
            <a:r>
              <a:rPr lang="zh-TW" altLang="en-US" sz="2200" dirty="0"/>
              <a:t>參考該軟體有關移調的操作說明</a:t>
            </a:r>
            <a:r>
              <a:rPr lang="en-US" sz="2200" dirty="0"/>
              <a:t>.</a:t>
            </a:r>
            <a:endParaRPr lang="en-US" sz="2600" dirty="0"/>
          </a:p>
          <a:p>
            <a:pPr lvl="0"/>
            <a:endParaRPr lang="en-US" sz="2400" b="1" dirty="0"/>
          </a:p>
          <a:p>
            <a:pPr lvl="1"/>
            <a:endParaRPr lang="en-US" altLang="zh-TW" b="1" dirty="0" smtClean="0"/>
          </a:p>
          <a:p>
            <a:pPr lvl="1"/>
            <a:endParaRPr lang="en-US" altLang="zh-TW" b="1" dirty="0" smtClean="0"/>
          </a:p>
          <a:p>
            <a:pPr lvl="1"/>
            <a:endParaRPr lang="en-US" dirty="0"/>
          </a:p>
        </p:txBody>
      </p:sp>
      <p:sp>
        <p:nvSpPr>
          <p:cNvPr id="4" name="Rectangle 2"/>
          <p:cNvSpPr>
            <a:spLocks noChangeArrowheads="1"/>
          </p:cNvSpPr>
          <p:nvPr/>
        </p:nvSpPr>
        <p:spPr bwMode="auto">
          <a:xfrm>
            <a:off x="646111" y="11845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2434974" y="3917372"/>
            <a:ext cx="13615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p:cNvSpPr>
            <a:spLocks noChangeArrowheads="1"/>
          </p:cNvSpPr>
          <p:nvPr/>
        </p:nvSpPr>
        <p:spPr bwMode="auto">
          <a:xfrm>
            <a:off x="2660073" y="59199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2434971" y="6070599"/>
            <a:ext cx="142162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p:cNvSpPr>
            <a:spLocks noChangeArrowheads="1"/>
          </p:cNvSpPr>
          <p:nvPr/>
        </p:nvSpPr>
        <p:spPr bwMode="auto">
          <a:xfrm>
            <a:off x="542202" y="735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028102" y="4816369"/>
            <a:ext cx="150280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09212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29" y="0"/>
            <a:ext cx="9404723" cy="1400530"/>
          </a:xfrm>
        </p:spPr>
        <p:txBody>
          <a:bodyPr/>
          <a:lstStyle/>
          <a:p>
            <a:r>
              <a:rPr lang="zh-TW" altLang="en-US" sz="4400" dirty="0"/>
              <a:t>認識移調</a:t>
            </a:r>
            <a:endParaRPr lang="en-US" dirty="0"/>
          </a:p>
        </p:txBody>
      </p:sp>
      <p:sp>
        <p:nvSpPr>
          <p:cNvPr id="3" name="Content Placeholder 2"/>
          <p:cNvSpPr>
            <a:spLocks noGrp="1"/>
          </p:cNvSpPr>
          <p:nvPr>
            <p:ph idx="1"/>
          </p:nvPr>
        </p:nvSpPr>
        <p:spPr>
          <a:xfrm>
            <a:off x="519546" y="820882"/>
            <a:ext cx="8863445" cy="2680853"/>
          </a:xfrm>
        </p:spPr>
        <p:txBody>
          <a:bodyPr>
            <a:normAutofit/>
          </a:bodyPr>
          <a:lstStyle/>
          <a:p>
            <a:pPr lvl="0"/>
            <a:r>
              <a:rPr lang="en-US" altLang="zh-TW" i="1" dirty="0" smtClean="0"/>
              <a:t>DEMO</a:t>
            </a:r>
          </a:p>
          <a:p>
            <a:pPr lvl="1"/>
            <a:r>
              <a:rPr lang="en-US" altLang="zh-TW" i="1" dirty="0" smtClean="0"/>
              <a:t>Sibelius </a:t>
            </a:r>
            <a:r>
              <a:rPr lang="zh-TW" altLang="en-US" i="1" dirty="0" smtClean="0"/>
              <a:t>軟件來移調</a:t>
            </a:r>
            <a:endParaRPr lang="en-US" altLang="zh-TW" i="1" dirty="0" smtClean="0"/>
          </a:p>
          <a:p>
            <a:pPr lvl="1"/>
            <a:endParaRPr lang="en-US" altLang="zh-TW" i="1" dirty="0"/>
          </a:p>
          <a:p>
            <a:r>
              <a:rPr lang="zh-TW" altLang="en-US" b="1" dirty="0"/>
              <a:t>練習</a:t>
            </a:r>
            <a:r>
              <a:rPr lang="en-US" b="1" dirty="0" smtClean="0"/>
              <a:t>:</a:t>
            </a:r>
            <a:endParaRPr lang="en-US" sz="2400" dirty="0"/>
          </a:p>
          <a:p>
            <a:pPr marL="400050" lvl="1" indent="0">
              <a:buNone/>
            </a:pPr>
            <a:r>
              <a:rPr lang="en-US" b="1" dirty="0"/>
              <a:t>”</a:t>
            </a:r>
            <a:r>
              <a:rPr lang="zh-TW" altLang="en-US" b="1" dirty="0"/>
              <a:t>最知心的朋友</a:t>
            </a:r>
            <a:r>
              <a:rPr lang="en-US" b="1" dirty="0"/>
              <a:t>” </a:t>
            </a:r>
            <a:r>
              <a:rPr lang="zh-TW" altLang="en-US" b="1" dirty="0"/>
              <a:t>原曲調調號為 </a:t>
            </a:r>
            <a:r>
              <a:rPr lang="en-US" b="1" dirty="0" err="1"/>
              <a:t>bE</a:t>
            </a:r>
            <a:r>
              <a:rPr lang="en-US" b="1" dirty="0"/>
              <a:t>(</a:t>
            </a:r>
            <a:r>
              <a:rPr lang="en-US" b="1" u="sng" dirty="0">
                <a:hlinkClick r:id="rId2" action="ppaction://hlinkfile"/>
              </a:rPr>
              <a:t>My_Best_Friend_key_bE.pdf</a:t>
            </a:r>
            <a:r>
              <a:rPr lang="en-US" b="1" dirty="0"/>
              <a:t>),  </a:t>
            </a:r>
            <a:r>
              <a:rPr lang="zh-TW" altLang="en-US" b="1" dirty="0"/>
              <a:t>將已移調為</a:t>
            </a:r>
            <a:r>
              <a:rPr lang="en-US" b="1" dirty="0"/>
              <a:t>D (</a:t>
            </a:r>
            <a:r>
              <a:rPr lang="en-US" b="1" u="sng" dirty="0">
                <a:hlinkClick r:id="rId3" action="ppaction://hlinkfile"/>
              </a:rPr>
              <a:t>My_Best_Friend_key_D.pdf</a:t>
            </a:r>
            <a:r>
              <a:rPr lang="en-US" b="1" dirty="0"/>
              <a:t>) </a:t>
            </a:r>
            <a:r>
              <a:rPr lang="zh-TW" altLang="en-US" b="1" dirty="0"/>
              <a:t>和</a:t>
            </a:r>
            <a:r>
              <a:rPr lang="en-US" b="1" dirty="0"/>
              <a:t> E (</a:t>
            </a:r>
            <a:r>
              <a:rPr lang="en-US" b="1" u="sng" dirty="0">
                <a:hlinkClick r:id="rId4" action="ppaction://hlinkfile"/>
              </a:rPr>
              <a:t>My_Best_Friend_key_E.pdf</a:t>
            </a:r>
            <a:r>
              <a:rPr lang="en-US" b="1" dirty="0"/>
              <a:t>) </a:t>
            </a:r>
            <a:r>
              <a:rPr lang="zh-TW" altLang="en-US" b="1" dirty="0"/>
              <a:t>調號的譜 填入對應的和弦</a:t>
            </a:r>
            <a:r>
              <a:rPr lang="en-US" b="1" smtClean="0"/>
              <a:t>.</a:t>
            </a:r>
            <a:endParaRPr lang="en-US" altLang="zh-TW" b="1" dirty="0" smtClean="0"/>
          </a:p>
          <a:p>
            <a:pPr lvl="1"/>
            <a:endParaRPr lang="en-US" dirty="0"/>
          </a:p>
        </p:txBody>
      </p:sp>
      <p:sp>
        <p:nvSpPr>
          <p:cNvPr id="4" name="Rectangle 2"/>
          <p:cNvSpPr>
            <a:spLocks noChangeArrowheads="1"/>
          </p:cNvSpPr>
          <p:nvPr/>
        </p:nvSpPr>
        <p:spPr bwMode="auto">
          <a:xfrm>
            <a:off x="3075709" y="-1"/>
            <a:ext cx="9127909" cy="4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5352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4" id="{B84872ED-3B97-FF48-AC2E-B4F483211B75}" vid="{106DDBCA-76C2-C84D-918E-3BC4A4806282}"/>
    </a:ext>
  </a:extLst>
</a:theme>
</file>

<file path=docProps/app.xml><?xml version="1.0" encoding="utf-8"?>
<Properties xmlns="http://schemas.openxmlformats.org/officeDocument/2006/extended-properties" xmlns:vt="http://schemas.openxmlformats.org/officeDocument/2006/docPropsVTypes">
  <Template>LWEC_Worship_Training</Template>
  <TotalTime>2797</TotalTime>
  <Words>741</Words>
  <Application>Microsoft Macintosh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Century Gothic</vt:lpstr>
      <vt:lpstr>Wingdings 3</vt:lpstr>
      <vt:lpstr>新細明體</vt:lpstr>
      <vt:lpstr>Arial</vt:lpstr>
      <vt:lpstr>Ion</vt:lpstr>
      <vt:lpstr>認識移調</vt:lpstr>
      <vt:lpstr>認識移調</vt:lpstr>
      <vt:lpstr>認識移調</vt:lpstr>
      <vt:lpstr>認識移調</vt:lpstr>
      <vt:lpstr>認識移調</vt:lpstr>
      <vt:lpstr>認識移調</vt:lpstr>
      <vt:lpstr>認識移調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認識簡譜</dc:title>
  <dc:creator>CHIU, VINCENT</dc:creator>
  <cp:lastModifiedBy>CHIU, VINCENT</cp:lastModifiedBy>
  <cp:revision>24</cp:revision>
  <dcterms:created xsi:type="dcterms:W3CDTF">2016-02-22T02:25:01Z</dcterms:created>
  <dcterms:modified xsi:type="dcterms:W3CDTF">2016-03-06T05:10:39Z</dcterms:modified>
</cp:coreProperties>
</file>